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7" r:id="rId5"/>
    <p:sldId id="286" r:id="rId6"/>
    <p:sldId id="287" r:id="rId7"/>
    <p:sldId id="300" r:id="rId8"/>
    <p:sldId id="278" r:id="rId9"/>
    <p:sldId id="281" r:id="rId10"/>
    <p:sldId id="270" r:id="rId11"/>
    <p:sldId id="271" r:id="rId12"/>
    <p:sldId id="295" r:id="rId13"/>
    <p:sldId id="296" r:id="rId14"/>
    <p:sldId id="297" r:id="rId15"/>
    <p:sldId id="298" r:id="rId16"/>
    <p:sldId id="291" r:id="rId17"/>
    <p:sldId id="292" r:id="rId18"/>
    <p:sldId id="293" r:id="rId19"/>
    <p:sldId id="302" r:id="rId20"/>
    <p:sldId id="288"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32"/>
    <a:srgbClr val="FF66A7"/>
    <a:srgbClr val="009ED7"/>
    <a:srgbClr val="F9121B"/>
    <a:srgbClr val="FFFFFF"/>
    <a:srgbClr val="148A6D"/>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8A2DA-F9A8-49C3-8604-068752DDA1BD}" v="2" dt="2021-06-22T21:30:35.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1" autoAdjust="0"/>
    <p:restoredTop sz="94434" autoAdjust="0"/>
  </p:normalViewPr>
  <p:slideViewPr>
    <p:cSldViewPr snapToGrid="0">
      <p:cViewPr varScale="1">
        <p:scale>
          <a:sx n="114" d="100"/>
          <a:sy n="114"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2363D-79FA-4E87-84F8-5A278E0CAD83}"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B7E49-1F98-467B-8194-8398B9DE3454}" type="slidenum">
              <a:rPr lang="en-US" smtClean="0"/>
              <a:t>‹#›</a:t>
            </a:fld>
            <a:endParaRPr lang="en-US"/>
          </a:p>
        </p:txBody>
      </p:sp>
    </p:spTree>
    <p:extLst>
      <p:ext uri="{BB962C8B-B14F-4D97-AF65-F5344CB8AC3E}">
        <p14:creationId xmlns:p14="http://schemas.microsoft.com/office/powerpoint/2010/main" val="27956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7597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76A3-31C9-6B40-8C51-C7630A47DEED}" type="slidenum">
              <a:rPr lang="en-US" smtClean="0"/>
              <a:t>17</a:t>
            </a:fld>
            <a:endParaRPr lang="en-US"/>
          </a:p>
        </p:txBody>
      </p:sp>
    </p:spTree>
    <p:extLst>
      <p:ext uri="{BB962C8B-B14F-4D97-AF65-F5344CB8AC3E}">
        <p14:creationId xmlns:p14="http://schemas.microsoft.com/office/powerpoint/2010/main" val="268901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76A3-31C9-6B40-8C51-C7630A47DEED}" type="slidenum">
              <a:rPr lang="en-US" smtClean="0"/>
              <a:t>18</a:t>
            </a:fld>
            <a:endParaRPr lang="en-US"/>
          </a:p>
        </p:txBody>
      </p:sp>
    </p:spTree>
    <p:extLst>
      <p:ext uri="{BB962C8B-B14F-4D97-AF65-F5344CB8AC3E}">
        <p14:creationId xmlns:p14="http://schemas.microsoft.com/office/powerpoint/2010/main" val="3638541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893A-48A8-4698-9526-2068604D4348}" type="slidenum">
              <a:rPr lang="en-US" smtClean="0"/>
              <a:t>‹#›</a:t>
            </a:fld>
            <a:endParaRPr lang="en-US" dirty="0"/>
          </a:p>
        </p:txBody>
      </p:sp>
      <p:grpSp>
        <p:nvGrpSpPr>
          <p:cNvPr id="7" name="Group 6"/>
          <p:cNvGrpSpPr/>
          <p:nvPr userDrawn="1"/>
        </p:nvGrpSpPr>
        <p:grpSpPr>
          <a:xfrm>
            <a:off x="4762943" y="6181004"/>
            <a:ext cx="2666114" cy="540471"/>
            <a:chOff x="1860413" y="5622878"/>
            <a:chExt cx="2666114" cy="540471"/>
          </a:xfrm>
        </p:grpSpPr>
        <p:pic>
          <p:nvPicPr>
            <p:cNvPr id="8" name="Picture 7">
              <a:extLst>
                <a:ext uri="{FF2B5EF4-FFF2-40B4-BE49-F238E27FC236}">
                  <a16:creationId xmlns:a16="http://schemas.microsoft.com/office/drawing/2014/main" id="{EC43FA98-8BF2-4C52-873C-671B9675F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5748" y="5622878"/>
              <a:ext cx="1115444" cy="278861"/>
            </a:xfrm>
            <a:prstGeom prst="rect">
              <a:avLst/>
            </a:prstGeom>
          </p:spPr>
        </p:pic>
        <p:sp>
          <p:nvSpPr>
            <p:cNvPr id="9" name="TextBox 8"/>
            <p:cNvSpPr txBox="1"/>
            <p:nvPr/>
          </p:nvSpPr>
          <p:spPr>
            <a:xfrm>
              <a:off x="1860413" y="5901739"/>
              <a:ext cx="2666114" cy="261610"/>
            </a:xfrm>
            <a:prstGeom prst="rect">
              <a:avLst/>
            </a:prstGeom>
            <a:noFill/>
          </p:spPr>
          <p:txBody>
            <a:bodyPr wrap="none" rtlCol="0">
              <a:spAutoFit/>
            </a:bodyPr>
            <a:lstStyle/>
            <a:p>
              <a:r>
                <a:rPr lang="en-US" sz="1100" dirty="0"/>
                <a:t>© 2021 Lavi Industries, All Rights Reserved.</a:t>
              </a:r>
            </a:p>
          </p:txBody>
        </p:sp>
      </p:grpSp>
    </p:spTree>
    <p:extLst>
      <p:ext uri="{BB962C8B-B14F-4D97-AF65-F5344CB8AC3E}">
        <p14:creationId xmlns:p14="http://schemas.microsoft.com/office/powerpoint/2010/main" val="401595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84666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336837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24BFF1-C94D-458E-BB4C-30E7C5096FE4}"/>
              </a:ext>
            </a:extLst>
          </p:cNvPr>
          <p:cNvSpPr/>
          <p:nvPr userDrawn="1"/>
        </p:nvSpPr>
        <p:spPr>
          <a:xfrm>
            <a:off x="4611757" y="6066845"/>
            <a:ext cx="2926080"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EFC1945-CA4B-4154-89A1-140AEC7EDFCD}"/>
              </a:ext>
            </a:extLst>
          </p:cNvPr>
          <p:cNvSpPr/>
          <p:nvPr userDrawn="1"/>
        </p:nvSpPr>
        <p:spPr>
          <a:xfrm>
            <a:off x="11394218" y="103367"/>
            <a:ext cx="797781" cy="842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30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179829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133995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397666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25262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190081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6893A-48A8-4698-9526-2068604D4348}" type="slidenum">
              <a:rPr lang="en-US" smtClean="0"/>
              <a:t>‹#›</a:t>
            </a:fld>
            <a:endParaRPr lang="en-US" dirty="0"/>
          </a:p>
        </p:txBody>
      </p:sp>
      <p:grpSp>
        <p:nvGrpSpPr>
          <p:cNvPr id="5" name="Group 4"/>
          <p:cNvGrpSpPr/>
          <p:nvPr userDrawn="1"/>
        </p:nvGrpSpPr>
        <p:grpSpPr>
          <a:xfrm>
            <a:off x="4762943" y="6181004"/>
            <a:ext cx="2666114" cy="540471"/>
            <a:chOff x="1860413" y="5622878"/>
            <a:chExt cx="2666114" cy="540471"/>
          </a:xfrm>
        </p:grpSpPr>
        <p:pic>
          <p:nvPicPr>
            <p:cNvPr id="6" name="Picture 5">
              <a:extLst>
                <a:ext uri="{FF2B5EF4-FFF2-40B4-BE49-F238E27FC236}">
                  <a16:creationId xmlns:a16="http://schemas.microsoft.com/office/drawing/2014/main" id="{EC43FA98-8BF2-4C52-873C-671B9675F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5748" y="5622878"/>
              <a:ext cx="1115444" cy="278861"/>
            </a:xfrm>
            <a:prstGeom prst="rect">
              <a:avLst/>
            </a:prstGeom>
          </p:spPr>
        </p:pic>
        <p:sp>
          <p:nvSpPr>
            <p:cNvPr id="7" name="TextBox 6"/>
            <p:cNvSpPr txBox="1"/>
            <p:nvPr/>
          </p:nvSpPr>
          <p:spPr>
            <a:xfrm>
              <a:off x="1860413" y="5901739"/>
              <a:ext cx="2666114" cy="261610"/>
            </a:xfrm>
            <a:prstGeom prst="rect">
              <a:avLst/>
            </a:prstGeom>
            <a:noFill/>
          </p:spPr>
          <p:txBody>
            <a:bodyPr wrap="none" rtlCol="0">
              <a:spAutoFit/>
            </a:bodyPr>
            <a:lstStyle/>
            <a:p>
              <a:r>
                <a:rPr lang="en-US" sz="1100" dirty="0">
                  <a:solidFill>
                    <a:schemeClr val="tx1">
                      <a:lumMod val="65000"/>
                      <a:lumOff val="35000"/>
                    </a:schemeClr>
                  </a:solidFill>
                </a:rPr>
                <a:t>© 2021 Lavi Industries, All Rights Reserved.</a:t>
              </a:r>
            </a:p>
          </p:txBody>
        </p:sp>
      </p:grpSp>
    </p:spTree>
    <p:extLst>
      <p:ext uri="{BB962C8B-B14F-4D97-AF65-F5344CB8AC3E}">
        <p14:creationId xmlns:p14="http://schemas.microsoft.com/office/powerpoint/2010/main" val="16203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387802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51A926-E053-4085-9DC6-3311B88A1361}"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893A-48A8-4698-9526-2068604D4348}" type="slidenum">
              <a:rPr lang="en-US" smtClean="0"/>
              <a:t>‹#›</a:t>
            </a:fld>
            <a:endParaRPr lang="en-US" dirty="0"/>
          </a:p>
        </p:txBody>
      </p:sp>
    </p:spTree>
    <p:extLst>
      <p:ext uri="{BB962C8B-B14F-4D97-AF65-F5344CB8AC3E}">
        <p14:creationId xmlns:p14="http://schemas.microsoft.com/office/powerpoint/2010/main" val="13137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1A926-E053-4085-9DC6-3311B88A1361}" type="datetimeFigureOut">
              <a:rPr lang="en-US" smtClean="0"/>
              <a:t>7/2/2021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893A-48A8-4698-9526-2068604D4348}" type="slidenum">
              <a:rPr lang="en-US" smtClean="0"/>
              <a:t>‹#›</a:t>
            </a:fld>
            <a:endParaRPr lang="en-US" dirty="0"/>
          </a:p>
        </p:txBody>
      </p:sp>
    </p:spTree>
    <p:extLst>
      <p:ext uri="{BB962C8B-B14F-4D97-AF65-F5344CB8AC3E}">
        <p14:creationId xmlns:p14="http://schemas.microsoft.com/office/powerpoint/2010/main" val="42113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pc.wa.gov/tech"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pc.wa.gov/tech/qtrac-report-issu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pc.wa.gov/tech/qtrac-report-issu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805926" y="3492264"/>
            <a:ext cx="596462" cy="0"/>
          </a:xfrm>
          <a:prstGeom prst="line">
            <a:avLst/>
          </a:prstGeom>
          <a:ln w="57150">
            <a:solidFill>
              <a:srgbClr val="FFCB0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32148" y="2107269"/>
            <a:ext cx="6744026" cy="1384995"/>
          </a:xfrm>
          <a:prstGeom prst="rect">
            <a:avLst/>
          </a:prstGeom>
          <a:noFill/>
        </p:spPr>
        <p:txBody>
          <a:bodyPr wrap="none" lIns="91440" tIns="45720" rIns="91440" bIns="45720" rtlCol="0" anchor="t">
            <a:spAutoFit/>
          </a:bodyPr>
          <a:lstStyle/>
          <a:p>
            <a:pPr algn="ctr"/>
            <a:r>
              <a:rPr lang="en-US" sz="4200" b="1" spc="300" dirty="0" err="1">
                <a:latin typeface="+mj-lt"/>
                <a:ea typeface="Lato Black"/>
                <a:cs typeface="Lato Black"/>
              </a:rPr>
              <a:t>WorkSource</a:t>
            </a:r>
            <a:endParaRPr lang="en-US" sz="4200" b="1" spc="300" dirty="0">
              <a:latin typeface="+mj-lt"/>
              <a:ea typeface="Lato Black"/>
              <a:cs typeface="Lato Black"/>
            </a:endParaRPr>
          </a:p>
          <a:p>
            <a:pPr algn="ctr"/>
            <a:r>
              <a:rPr lang="en-US" sz="4200" b="1" spc="300" dirty="0">
                <a:latin typeface="+mj-lt"/>
                <a:ea typeface="Lato Black"/>
                <a:cs typeface="Lato Black"/>
              </a:rPr>
              <a:t>Qtrac</a:t>
            </a:r>
            <a:r>
              <a:rPr lang="en-US" sz="3600" dirty="0"/>
              <a:t>® </a:t>
            </a:r>
            <a:r>
              <a:rPr lang="en-US" sz="4200" b="1" spc="300" dirty="0">
                <a:latin typeface="+mj-lt"/>
                <a:ea typeface="Lato Black"/>
                <a:cs typeface="Lato Black"/>
              </a:rPr>
              <a:t>Super User Training</a:t>
            </a:r>
          </a:p>
        </p:txBody>
      </p:sp>
      <p:pic>
        <p:nvPicPr>
          <p:cNvPr id="9" name="Picture 8">
            <a:extLst>
              <a:ext uri="{FF2B5EF4-FFF2-40B4-BE49-F238E27FC236}">
                <a16:creationId xmlns:a16="http://schemas.microsoft.com/office/drawing/2014/main" id="{EC43FA98-8BF2-4C52-873C-671B9675F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617" y="5983339"/>
            <a:ext cx="2544765" cy="636191"/>
          </a:xfrm>
          <a:prstGeom prst="rect">
            <a:avLst/>
          </a:prstGeom>
        </p:spPr>
      </p:pic>
      <p:sp>
        <p:nvSpPr>
          <p:cNvPr id="7" name="TextBox 6"/>
          <p:cNvSpPr txBox="1"/>
          <p:nvPr/>
        </p:nvSpPr>
        <p:spPr>
          <a:xfrm>
            <a:off x="8157" y="3946431"/>
            <a:ext cx="12191999" cy="369332"/>
          </a:xfrm>
          <a:prstGeom prst="rect">
            <a:avLst/>
          </a:prstGeom>
          <a:noFill/>
        </p:spPr>
        <p:txBody>
          <a:bodyPr wrap="square" rtlCol="0">
            <a:spAutoFit/>
          </a:bodyPr>
          <a:lstStyle/>
          <a:p>
            <a:pPr algn="ctr"/>
            <a:r>
              <a:rPr lang="en-US" dirty="0"/>
              <a:t>Presenter: Eldar Erlich</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907" y="116543"/>
            <a:ext cx="4762500" cy="1990725"/>
          </a:xfrm>
          <a:prstGeom prst="rect">
            <a:avLst/>
          </a:prstGeom>
        </p:spPr>
      </p:pic>
    </p:spTree>
    <p:extLst>
      <p:ext uri="{BB962C8B-B14F-4D97-AF65-F5344CB8AC3E}">
        <p14:creationId xmlns:p14="http://schemas.microsoft.com/office/powerpoint/2010/main" val="344381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472" y="1013312"/>
            <a:ext cx="10597211" cy="2031132"/>
          </a:xfrm>
          <a:prstGeom prst="rect">
            <a:avLst/>
          </a:prstGeom>
          <a:ln>
            <a:solidFill>
              <a:schemeClr val="tx1"/>
            </a:solidFill>
          </a:ln>
        </p:spPr>
      </p:pic>
      <p:sp>
        <p:nvSpPr>
          <p:cNvPr id="6" name="Rectangle 5"/>
          <p:cNvSpPr/>
          <p:nvPr/>
        </p:nvSpPr>
        <p:spPr>
          <a:xfrm>
            <a:off x="8787515" y="2319729"/>
            <a:ext cx="1768656" cy="358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12" name="TextBox 11">
            <a:extLst>
              <a:ext uri="{FF2B5EF4-FFF2-40B4-BE49-F238E27FC236}">
                <a16:creationId xmlns:a16="http://schemas.microsoft.com/office/drawing/2014/main" id="{354E63C9-291E-4840-A156-E3217F99C48A}"/>
              </a:ext>
            </a:extLst>
          </p:cNvPr>
          <p:cNvSpPr txBox="1"/>
          <p:nvPr/>
        </p:nvSpPr>
        <p:spPr>
          <a:xfrm>
            <a:off x="4912773" y="110632"/>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14" name="Flowchart: Connector 13"/>
          <p:cNvSpPr/>
          <p:nvPr/>
        </p:nvSpPr>
        <p:spPr>
          <a:xfrm>
            <a:off x="8667128" y="1855467"/>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15" name="Flowchart: Connector 14"/>
          <p:cNvSpPr/>
          <p:nvPr/>
        </p:nvSpPr>
        <p:spPr>
          <a:xfrm>
            <a:off x="785472" y="1300389"/>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pic>
        <p:nvPicPr>
          <p:cNvPr id="4" name="Picture 3"/>
          <p:cNvPicPr>
            <a:picLocks noChangeAspect="1"/>
          </p:cNvPicPr>
          <p:nvPr/>
        </p:nvPicPr>
        <p:blipFill>
          <a:blip r:embed="rId3"/>
          <a:stretch>
            <a:fillRect/>
          </a:stretch>
        </p:blipFill>
        <p:spPr>
          <a:xfrm>
            <a:off x="1115105" y="3178138"/>
            <a:ext cx="9799230" cy="2921148"/>
          </a:xfrm>
          <a:prstGeom prst="rect">
            <a:avLst/>
          </a:prstGeom>
          <a:ln>
            <a:solidFill>
              <a:schemeClr val="tx1"/>
            </a:solidFill>
          </a:ln>
        </p:spPr>
      </p:pic>
      <p:sp>
        <p:nvSpPr>
          <p:cNvPr id="13" name="Rectangle 12"/>
          <p:cNvSpPr/>
          <p:nvPr/>
        </p:nvSpPr>
        <p:spPr>
          <a:xfrm>
            <a:off x="1305865" y="5437704"/>
            <a:ext cx="1155705" cy="257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p:nvPr/>
        </p:nvSpPr>
        <p:spPr>
          <a:xfrm>
            <a:off x="2339831" y="5075410"/>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Tree>
    <p:extLst>
      <p:ext uri="{BB962C8B-B14F-4D97-AF65-F5344CB8AC3E}">
        <p14:creationId xmlns:p14="http://schemas.microsoft.com/office/powerpoint/2010/main" val="103320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0414" y="3294594"/>
            <a:ext cx="6021615" cy="2766531"/>
          </a:xfrm>
          <a:prstGeom prst="rect">
            <a:avLst/>
          </a:prstGeom>
        </p:spPr>
      </p:pic>
      <p:pic>
        <p:nvPicPr>
          <p:cNvPr id="2" name="Picture 1"/>
          <p:cNvPicPr>
            <a:picLocks noChangeAspect="1"/>
          </p:cNvPicPr>
          <p:nvPr/>
        </p:nvPicPr>
        <p:blipFill>
          <a:blip r:embed="rId3"/>
          <a:stretch>
            <a:fillRect/>
          </a:stretch>
        </p:blipFill>
        <p:spPr>
          <a:xfrm>
            <a:off x="519423" y="833899"/>
            <a:ext cx="4897681" cy="4541263"/>
          </a:xfrm>
          <a:prstGeom prst="rect">
            <a:avLst/>
          </a:prstGeom>
          <a:ln>
            <a:solidFill>
              <a:schemeClr val="tx1"/>
            </a:solidFill>
          </a:ln>
        </p:spPr>
      </p:pic>
      <p:sp>
        <p:nvSpPr>
          <p:cNvPr id="18" name="Rectangle 17"/>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9" name="TextBox 8">
            <a:extLst>
              <a:ext uri="{FF2B5EF4-FFF2-40B4-BE49-F238E27FC236}">
                <a16:creationId xmlns:a16="http://schemas.microsoft.com/office/drawing/2014/main" id="{354E63C9-291E-4840-A156-E3217F99C48A}"/>
              </a:ext>
            </a:extLst>
          </p:cNvPr>
          <p:cNvSpPr txBox="1"/>
          <p:nvPr/>
        </p:nvSpPr>
        <p:spPr>
          <a:xfrm>
            <a:off x="4912773" y="110632"/>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12" name="Rectangle 11"/>
          <p:cNvSpPr/>
          <p:nvPr/>
        </p:nvSpPr>
        <p:spPr>
          <a:xfrm>
            <a:off x="622876" y="5120227"/>
            <a:ext cx="888191" cy="313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1511067" y="4792845"/>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p>
        </p:txBody>
      </p:sp>
      <p:pic>
        <p:nvPicPr>
          <p:cNvPr id="4" name="Picture 3"/>
          <p:cNvPicPr>
            <a:picLocks noChangeAspect="1"/>
          </p:cNvPicPr>
          <p:nvPr/>
        </p:nvPicPr>
        <p:blipFill>
          <a:blip r:embed="rId4"/>
          <a:stretch>
            <a:fillRect/>
          </a:stretch>
        </p:blipFill>
        <p:spPr>
          <a:xfrm>
            <a:off x="5733596" y="954702"/>
            <a:ext cx="5657794" cy="2264808"/>
          </a:xfrm>
          <a:prstGeom prst="rect">
            <a:avLst/>
          </a:prstGeom>
          <a:ln>
            <a:solidFill>
              <a:schemeClr val="tx1"/>
            </a:solidFill>
          </a:ln>
        </p:spPr>
      </p:pic>
      <p:sp>
        <p:nvSpPr>
          <p:cNvPr id="11" name="Rectangle 10"/>
          <p:cNvSpPr/>
          <p:nvPr/>
        </p:nvSpPr>
        <p:spPr>
          <a:xfrm>
            <a:off x="5761881" y="2896168"/>
            <a:ext cx="795828" cy="247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p:nvPr/>
        </p:nvSpPr>
        <p:spPr>
          <a:xfrm>
            <a:off x="6583729" y="2673787"/>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p>
        </p:txBody>
      </p:sp>
      <p:sp>
        <p:nvSpPr>
          <p:cNvPr id="16" name="Rectangle 15"/>
          <p:cNvSpPr/>
          <p:nvPr/>
        </p:nvSpPr>
        <p:spPr>
          <a:xfrm>
            <a:off x="5747510" y="3914209"/>
            <a:ext cx="945466" cy="268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465149" y="4868832"/>
            <a:ext cx="2059537" cy="1023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3703283" y="833899"/>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p>
        </p:txBody>
      </p:sp>
      <p:sp>
        <p:nvSpPr>
          <p:cNvPr id="20" name="Flowchart: Connector 19"/>
          <p:cNvSpPr/>
          <p:nvPr/>
        </p:nvSpPr>
        <p:spPr>
          <a:xfrm>
            <a:off x="6803038" y="3715617"/>
            <a:ext cx="452346" cy="407299"/>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p>
        </p:txBody>
      </p:sp>
      <p:sp>
        <p:nvSpPr>
          <p:cNvPr id="23" name="Rectangle 22"/>
          <p:cNvSpPr/>
          <p:nvPr/>
        </p:nvSpPr>
        <p:spPr>
          <a:xfrm>
            <a:off x="11086424" y="5623975"/>
            <a:ext cx="438262" cy="268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11451689" y="5789245"/>
            <a:ext cx="452346" cy="407299"/>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p>
        </p:txBody>
      </p:sp>
    </p:spTree>
    <p:extLst>
      <p:ext uri="{BB962C8B-B14F-4D97-AF65-F5344CB8AC3E}">
        <p14:creationId xmlns:p14="http://schemas.microsoft.com/office/powerpoint/2010/main" val="334825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4552" y="906498"/>
            <a:ext cx="11488362" cy="519126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588265" y="3473144"/>
            <a:ext cx="6234908" cy="1749753"/>
          </a:xfrm>
          <a:prstGeom prst="rect">
            <a:avLst/>
          </a:prstGeom>
          <a:ln>
            <a:solidFill>
              <a:schemeClr val="tx1"/>
            </a:solidFill>
          </a:ln>
        </p:spPr>
      </p:pic>
      <p:sp>
        <p:nvSpPr>
          <p:cNvPr id="18" name="Rectangle 17"/>
          <p:cNvSpPr/>
          <p:nvPr/>
        </p:nvSpPr>
        <p:spPr>
          <a:xfrm>
            <a:off x="5631572" y="745408"/>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9" name="TextBox 8">
            <a:extLst>
              <a:ext uri="{FF2B5EF4-FFF2-40B4-BE49-F238E27FC236}">
                <a16:creationId xmlns:a16="http://schemas.microsoft.com/office/drawing/2014/main" id="{354E63C9-291E-4840-A156-E3217F99C48A}"/>
              </a:ext>
            </a:extLst>
          </p:cNvPr>
          <p:cNvSpPr txBox="1"/>
          <p:nvPr/>
        </p:nvSpPr>
        <p:spPr>
          <a:xfrm>
            <a:off x="4881518" y="-47509"/>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12" name="Rectangle 11"/>
          <p:cNvSpPr/>
          <p:nvPr/>
        </p:nvSpPr>
        <p:spPr>
          <a:xfrm>
            <a:off x="404552" y="1695284"/>
            <a:ext cx="2950052" cy="4402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22269" y="1215656"/>
            <a:ext cx="422376" cy="280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492094" y="2385259"/>
            <a:ext cx="2778849" cy="280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237036" y="2694417"/>
            <a:ext cx="811101" cy="11687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1151351" y="1695284"/>
            <a:ext cx="741563" cy="220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0430529" y="1695284"/>
            <a:ext cx="720822" cy="220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1032013" y="1987969"/>
            <a:ext cx="720822" cy="295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631572" y="3820456"/>
            <a:ext cx="2749526" cy="25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634409" y="4102010"/>
            <a:ext cx="1977343" cy="25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p:cNvSpPr/>
          <p:nvPr/>
        </p:nvSpPr>
        <p:spPr>
          <a:xfrm>
            <a:off x="7530637" y="4237849"/>
            <a:ext cx="515001" cy="4261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12</a:t>
            </a:r>
          </a:p>
        </p:txBody>
      </p:sp>
      <p:sp>
        <p:nvSpPr>
          <p:cNvPr id="36" name="Flowchart: Connector 35"/>
          <p:cNvSpPr/>
          <p:nvPr/>
        </p:nvSpPr>
        <p:spPr>
          <a:xfrm>
            <a:off x="1497408" y="1143065"/>
            <a:ext cx="515001" cy="4261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13</a:t>
            </a:r>
          </a:p>
        </p:txBody>
      </p:sp>
      <p:cxnSp>
        <p:nvCxnSpPr>
          <p:cNvPr id="20" name="Straight Arrow Connector 19"/>
          <p:cNvCxnSpPr/>
          <p:nvPr/>
        </p:nvCxnSpPr>
        <p:spPr>
          <a:xfrm flipH="1">
            <a:off x="1444645" y="2436222"/>
            <a:ext cx="1170027" cy="14995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832134" y="2414458"/>
            <a:ext cx="906841" cy="26887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 Placeholder 12"/>
          <p:cNvSpPr txBox="1">
            <a:spLocks/>
          </p:cNvSpPr>
          <p:nvPr/>
        </p:nvSpPr>
        <p:spPr>
          <a:xfrm>
            <a:off x="3207488" y="3976823"/>
            <a:ext cx="2234642" cy="1149024"/>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lgn="ctr">
              <a:buNone/>
            </a:pPr>
            <a:r>
              <a:rPr lang="en-US" sz="1600" b="1" dirty="0">
                <a:latin typeface="Calibri" panose="020F0502020204030204" pitchFamily="34" charset="0"/>
                <a:cs typeface="Calibri" panose="020F0502020204030204" pitchFamily="34" charset="0"/>
              </a:rPr>
              <a:t>Note: You may choose a value for the filter once the Report is built. For instance, Creation Date “=“ X, or Creation Date “Between” X and Y.</a:t>
            </a:r>
          </a:p>
        </p:txBody>
      </p:sp>
      <p:sp>
        <p:nvSpPr>
          <p:cNvPr id="31" name="Flowchart: Connector 30"/>
          <p:cNvSpPr/>
          <p:nvPr/>
        </p:nvSpPr>
        <p:spPr>
          <a:xfrm>
            <a:off x="2419323" y="2064803"/>
            <a:ext cx="515001" cy="4261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sp>
        <p:nvSpPr>
          <p:cNvPr id="34" name="Flowchart: Connector 33"/>
          <p:cNvSpPr/>
          <p:nvPr/>
        </p:nvSpPr>
        <p:spPr>
          <a:xfrm>
            <a:off x="10634433" y="2185600"/>
            <a:ext cx="515001" cy="4261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11</a:t>
            </a:r>
          </a:p>
        </p:txBody>
      </p:sp>
      <p:sp>
        <p:nvSpPr>
          <p:cNvPr id="37" name="Flowchart: Connector 36"/>
          <p:cNvSpPr/>
          <p:nvPr/>
        </p:nvSpPr>
        <p:spPr>
          <a:xfrm>
            <a:off x="10790940" y="1310294"/>
            <a:ext cx="515001" cy="4261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10</a:t>
            </a:r>
          </a:p>
        </p:txBody>
      </p:sp>
    </p:spTree>
    <p:extLst>
      <p:ext uri="{BB962C8B-B14F-4D97-AF65-F5344CB8AC3E}">
        <p14:creationId xmlns:p14="http://schemas.microsoft.com/office/powerpoint/2010/main" val="30859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365761" y="943844"/>
            <a:ext cx="12296503" cy="4459429"/>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buNone/>
            </a:pPr>
            <a:r>
              <a:rPr lang="en-US" dirty="0">
                <a:latin typeface="Calibri" panose="020F0502020204030204" pitchFamily="34" charset="0"/>
                <a:cs typeface="Calibri" panose="020F0502020204030204" pitchFamily="34" charset="0"/>
              </a:rPr>
              <a:t>    Super Users may also take the following steps to access saved reports: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Log in to your account</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“My Page” tab</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“Manager Reports” link to access reports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You will be re-directed to the Qtrac Report Server</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“Show Report” button at the bottom to access saved reports (all Saved Reports will show here, they will appear here after pressing the “Save” button on a new Report)</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To access a saved report, click on specific Report Name. To edit the Report, you may click on the “pencil” icon. To delete the Report, click on the “X” icon.</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Filter the Report (by Creation Date, Office Name, etc.)</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“Refresh” button </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To download the report, click on any of the  “CSV / Excel / PDF” buttons. You can also Copy or Print the report.</a:t>
            </a:r>
          </a:p>
          <a:p>
            <a:pPr marL="914400" lvl="2" indent="0">
              <a:buNone/>
            </a:pPr>
            <a:endParaRPr lang="en-US" sz="1600" dirty="0">
              <a:latin typeface="Calibri" panose="020F0502020204030204" pitchFamily="34" charset="0"/>
              <a:cs typeface="Calibri" panose="020F0502020204030204" pitchFamily="34" charset="0"/>
            </a:endParaRPr>
          </a:p>
          <a:p>
            <a:pPr marL="914400" lvl="2" indent="0">
              <a:buNone/>
            </a:pPr>
            <a:r>
              <a:rPr lang="en-US" sz="1600" dirty="0">
                <a:latin typeface="Calibri" panose="020F0502020204030204" pitchFamily="34" charset="0"/>
                <a:cs typeface="Calibri" panose="020F0502020204030204" pitchFamily="34" charset="0"/>
              </a:rPr>
              <a:t>Step-by-step images follow on the next few slides.</a:t>
            </a:r>
          </a:p>
          <a:p>
            <a:pPr marL="914400" lvl="2" indent="0">
              <a:buNone/>
            </a:pPr>
            <a:endParaRPr lang="en-US" sz="1600" dirty="0">
              <a:latin typeface="Calibri" panose="020F0502020204030204" pitchFamily="34" charset="0"/>
              <a:cs typeface="Calibri" panose="020F0502020204030204" pitchFamily="34" charset="0"/>
            </a:endParaRPr>
          </a:p>
          <a:p>
            <a:pPr marL="914400" lvl="2" indent="0">
              <a:buNone/>
            </a:pPr>
            <a:r>
              <a:rPr lang="en-US" sz="1600" b="1" dirty="0">
                <a:latin typeface="Calibri" panose="020F0502020204030204" pitchFamily="34" charset="0"/>
                <a:cs typeface="Calibri" panose="020F0502020204030204" pitchFamily="34" charset="0"/>
              </a:rPr>
              <a:t>Note: Data is copied to the Reports Server nightly. Meaning, the Reports Server will not have today’s data until tomorrow. This works the same way with permissions as well. If permissions to reports are given to user, it will not take effect until the following day.</a:t>
            </a:r>
          </a:p>
          <a:p>
            <a:pPr marL="914400" lvl="2" indent="0">
              <a:buNone/>
            </a:pPr>
            <a:endParaRPr lang="en-US"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54E63C9-291E-4840-A156-E3217F99C48A}"/>
              </a:ext>
            </a:extLst>
          </p:cNvPr>
          <p:cNvSpPr txBox="1"/>
          <p:nvPr/>
        </p:nvSpPr>
        <p:spPr>
          <a:xfrm>
            <a:off x="4843414" y="0"/>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6" name="Rectangle 5"/>
          <p:cNvSpPr/>
          <p:nvPr/>
        </p:nvSpPr>
        <p:spPr>
          <a:xfrm>
            <a:off x="5626459" y="723267"/>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Tree>
    <p:extLst>
      <p:ext uri="{BB962C8B-B14F-4D97-AF65-F5344CB8AC3E}">
        <p14:creationId xmlns:p14="http://schemas.microsoft.com/office/powerpoint/2010/main" val="39633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472" y="1013312"/>
            <a:ext cx="10597211" cy="2031132"/>
          </a:xfrm>
          <a:prstGeom prst="rect">
            <a:avLst/>
          </a:prstGeom>
          <a:ln>
            <a:solidFill>
              <a:schemeClr val="tx1"/>
            </a:solidFill>
          </a:ln>
        </p:spPr>
      </p:pic>
      <p:sp>
        <p:nvSpPr>
          <p:cNvPr id="6" name="Rectangle 5"/>
          <p:cNvSpPr/>
          <p:nvPr/>
        </p:nvSpPr>
        <p:spPr>
          <a:xfrm>
            <a:off x="8787515" y="2319729"/>
            <a:ext cx="1768656" cy="358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12" name="TextBox 11">
            <a:extLst>
              <a:ext uri="{FF2B5EF4-FFF2-40B4-BE49-F238E27FC236}">
                <a16:creationId xmlns:a16="http://schemas.microsoft.com/office/drawing/2014/main" id="{354E63C9-291E-4840-A156-E3217F99C48A}"/>
              </a:ext>
            </a:extLst>
          </p:cNvPr>
          <p:cNvSpPr txBox="1"/>
          <p:nvPr/>
        </p:nvSpPr>
        <p:spPr>
          <a:xfrm>
            <a:off x="4912773" y="110632"/>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14" name="Flowchart: Connector 13"/>
          <p:cNvSpPr/>
          <p:nvPr/>
        </p:nvSpPr>
        <p:spPr>
          <a:xfrm>
            <a:off x="8667128" y="1855467"/>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15" name="Flowchart: Connector 14"/>
          <p:cNvSpPr/>
          <p:nvPr/>
        </p:nvSpPr>
        <p:spPr>
          <a:xfrm>
            <a:off x="785472" y="1300389"/>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pic>
        <p:nvPicPr>
          <p:cNvPr id="4" name="Picture 3"/>
          <p:cNvPicPr>
            <a:picLocks noChangeAspect="1"/>
          </p:cNvPicPr>
          <p:nvPr/>
        </p:nvPicPr>
        <p:blipFill>
          <a:blip r:embed="rId3"/>
          <a:stretch>
            <a:fillRect/>
          </a:stretch>
        </p:blipFill>
        <p:spPr>
          <a:xfrm>
            <a:off x="1115105" y="3178138"/>
            <a:ext cx="9799230" cy="2921148"/>
          </a:xfrm>
          <a:prstGeom prst="rect">
            <a:avLst/>
          </a:prstGeom>
          <a:ln>
            <a:solidFill>
              <a:schemeClr val="tx1"/>
            </a:solidFill>
          </a:ln>
        </p:spPr>
      </p:pic>
      <p:sp>
        <p:nvSpPr>
          <p:cNvPr id="13" name="Rectangle 12"/>
          <p:cNvSpPr/>
          <p:nvPr/>
        </p:nvSpPr>
        <p:spPr>
          <a:xfrm>
            <a:off x="1305865" y="5437704"/>
            <a:ext cx="1155705" cy="257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p:nvPr/>
        </p:nvSpPr>
        <p:spPr>
          <a:xfrm>
            <a:off x="2339831" y="5075410"/>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Tree>
    <p:extLst>
      <p:ext uri="{BB962C8B-B14F-4D97-AF65-F5344CB8AC3E}">
        <p14:creationId xmlns:p14="http://schemas.microsoft.com/office/powerpoint/2010/main" val="299614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423" y="833899"/>
            <a:ext cx="4897681" cy="4541263"/>
          </a:xfrm>
          <a:prstGeom prst="rect">
            <a:avLst/>
          </a:prstGeom>
          <a:ln>
            <a:solidFill>
              <a:schemeClr val="tx1"/>
            </a:solidFill>
          </a:ln>
        </p:spPr>
      </p:pic>
      <p:sp>
        <p:nvSpPr>
          <p:cNvPr id="18" name="Rectangle 17"/>
          <p:cNvSpPr/>
          <p:nvPr/>
        </p:nvSpPr>
        <p:spPr>
          <a:xfrm>
            <a:off x="5626461" y="702871"/>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9" name="TextBox 8">
            <a:extLst>
              <a:ext uri="{FF2B5EF4-FFF2-40B4-BE49-F238E27FC236}">
                <a16:creationId xmlns:a16="http://schemas.microsoft.com/office/drawing/2014/main" id="{354E63C9-291E-4840-A156-E3217F99C48A}"/>
              </a:ext>
            </a:extLst>
          </p:cNvPr>
          <p:cNvSpPr txBox="1"/>
          <p:nvPr/>
        </p:nvSpPr>
        <p:spPr>
          <a:xfrm>
            <a:off x="4912773" y="-25202"/>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12" name="Rectangle 11"/>
          <p:cNvSpPr/>
          <p:nvPr/>
        </p:nvSpPr>
        <p:spPr>
          <a:xfrm>
            <a:off x="622876" y="5120227"/>
            <a:ext cx="888191" cy="313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1511067" y="4792845"/>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p>
        </p:txBody>
      </p:sp>
      <p:pic>
        <p:nvPicPr>
          <p:cNvPr id="4" name="Picture 3"/>
          <p:cNvPicPr>
            <a:picLocks noChangeAspect="1"/>
          </p:cNvPicPr>
          <p:nvPr/>
        </p:nvPicPr>
        <p:blipFill>
          <a:blip r:embed="rId3"/>
          <a:stretch>
            <a:fillRect/>
          </a:stretch>
        </p:blipFill>
        <p:spPr>
          <a:xfrm>
            <a:off x="5733596" y="954702"/>
            <a:ext cx="5657794" cy="2264808"/>
          </a:xfrm>
          <a:prstGeom prst="rect">
            <a:avLst/>
          </a:prstGeom>
          <a:ln>
            <a:solidFill>
              <a:schemeClr val="tx1"/>
            </a:solidFill>
          </a:ln>
        </p:spPr>
      </p:pic>
      <p:sp>
        <p:nvSpPr>
          <p:cNvPr id="11" name="Rectangle 10"/>
          <p:cNvSpPr/>
          <p:nvPr/>
        </p:nvSpPr>
        <p:spPr>
          <a:xfrm>
            <a:off x="5761881" y="2119168"/>
            <a:ext cx="1768756" cy="2701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p:nvPr/>
        </p:nvSpPr>
        <p:spPr>
          <a:xfrm>
            <a:off x="6239552" y="1536535"/>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p>
        </p:txBody>
      </p:sp>
      <p:pic>
        <p:nvPicPr>
          <p:cNvPr id="6" name="Picture 5"/>
          <p:cNvPicPr>
            <a:picLocks noChangeAspect="1"/>
          </p:cNvPicPr>
          <p:nvPr/>
        </p:nvPicPr>
        <p:blipFill>
          <a:blip r:embed="rId4"/>
          <a:stretch>
            <a:fillRect/>
          </a:stretch>
        </p:blipFill>
        <p:spPr>
          <a:xfrm>
            <a:off x="5626461" y="3375367"/>
            <a:ext cx="6354950" cy="2690714"/>
          </a:xfrm>
          <a:prstGeom prst="rect">
            <a:avLst/>
          </a:prstGeom>
          <a:ln>
            <a:solidFill>
              <a:schemeClr val="tx1"/>
            </a:solidFill>
          </a:ln>
        </p:spPr>
      </p:pic>
      <p:sp>
        <p:nvSpPr>
          <p:cNvPr id="15" name="Rectangle 14"/>
          <p:cNvSpPr/>
          <p:nvPr/>
        </p:nvSpPr>
        <p:spPr>
          <a:xfrm>
            <a:off x="11482647" y="3451138"/>
            <a:ext cx="498764" cy="25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31572" y="3820456"/>
            <a:ext cx="1977343" cy="25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634409" y="4102010"/>
            <a:ext cx="1977343" cy="25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3703283" y="833899"/>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p>
        </p:txBody>
      </p:sp>
      <p:sp>
        <p:nvSpPr>
          <p:cNvPr id="26" name="Flowchart: Connector 25"/>
          <p:cNvSpPr/>
          <p:nvPr/>
        </p:nvSpPr>
        <p:spPr>
          <a:xfrm>
            <a:off x="7516406" y="3384617"/>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p>
        </p:txBody>
      </p:sp>
      <p:sp>
        <p:nvSpPr>
          <p:cNvPr id="27" name="Flowchart: Connector 26"/>
          <p:cNvSpPr/>
          <p:nvPr/>
        </p:nvSpPr>
        <p:spPr>
          <a:xfrm>
            <a:off x="7530637" y="4157934"/>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p>
        </p:txBody>
      </p:sp>
      <p:sp>
        <p:nvSpPr>
          <p:cNvPr id="28" name="Flowchart: Connector 27"/>
          <p:cNvSpPr/>
          <p:nvPr/>
        </p:nvSpPr>
        <p:spPr>
          <a:xfrm>
            <a:off x="10994212" y="3375367"/>
            <a:ext cx="580944" cy="522232"/>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p>
        </p:txBody>
      </p:sp>
    </p:spTree>
    <p:extLst>
      <p:ext uri="{BB962C8B-B14F-4D97-AF65-F5344CB8AC3E}">
        <p14:creationId xmlns:p14="http://schemas.microsoft.com/office/powerpoint/2010/main" val="3255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626461" y="702871"/>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9" name="TextBox 8">
            <a:extLst>
              <a:ext uri="{FF2B5EF4-FFF2-40B4-BE49-F238E27FC236}">
                <a16:creationId xmlns:a16="http://schemas.microsoft.com/office/drawing/2014/main" id="{354E63C9-291E-4840-A156-E3217F99C48A}"/>
              </a:ext>
            </a:extLst>
          </p:cNvPr>
          <p:cNvSpPr txBox="1"/>
          <p:nvPr/>
        </p:nvSpPr>
        <p:spPr>
          <a:xfrm>
            <a:off x="2591791" y="-25202"/>
            <a:ext cx="6984586"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Super Users – DO NOT TOUCH</a:t>
            </a:r>
          </a:p>
        </p:txBody>
      </p:sp>
      <p:pic>
        <p:nvPicPr>
          <p:cNvPr id="5" name="Picture 4">
            <a:extLst>
              <a:ext uri="{FF2B5EF4-FFF2-40B4-BE49-F238E27FC236}">
                <a16:creationId xmlns:a16="http://schemas.microsoft.com/office/drawing/2014/main" id="{E2C0CE6A-0D30-4B4E-A585-3D42938CFAAE}"/>
              </a:ext>
            </a:extLst>
          </p:cNvPr>
          <p:cNvPicPr>
            <a:picLocks noChangeAspect="1"/>
          </p:cNvPicPr>
          <p:nvPr/>
        </p:nvPicPr>
        <p:blipFill>
          <a:blip r:embed="rId2"/>
          <a:stretch>
            <a:fillRect/>
          </a:stretch>
        </p:blipFill>
        <p:spPr>
          <a:xfrm>
            <a:off x="332448" y="2545936"/>
            <a:ext cx="5393649" cy="3481421"/>
          </a:xfrm>
          <a:prstGeom prst="rect">
            <a:avLst/>
          </a:prstGeom>
        </p:spPr>
      </p:pic>
      <p:sp>
        <p:nvSpPr>
          <p:cNvPr id="20" name="Text Placeholder 12">
            <a:extLst>
              <a:ext uri="{FF2B5EF4-FFF2-40B4-BE49-F238E27FC236}">
                <a16:creationId xmlns:a16="http://schemas.microsoft.com/office/drawing/2014/main" id="{EAFFC919-CF0F-4233-BCE8-048214F61439}"/>
              </a:ext>
            </a:extLst>
          </p:cNvPr>
          <p:cNvSpPr txBox="1">
            <a:spLocks/>
          </p:cNvSpPr>
          <p:nvPr/>
        </p:nvSpPr>
        <p:spPr>
          <a:xfrm>
            <a:off x="537690" y="847601"/>
            <a:ext cx="11116619" cy="500330"/>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lgn="ctr">
              <a:buNone/>
            </a:pPr>
            <a:r>
              <a:rPr lang="en-US" dirty="0">
                <a:latin typeface="Calibri" panose="020F0502020204030204" pitchFamily="34" charset="0"/>
                <a:cs typeface="Calibri" panose="020F0502020204030204" pitchFamily="34" charset="0"/>
              </a:rPr>
              <a:t>Please do not touch the following configuration elements in the system.</a:t>
            </a:r>
            <a:endParaRPr lang="en-US" sz="16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212AA9D-D752-44EE-B670-E89BFAE40A1D}"/>
              </a:ext>
            </a:extLst>
          </p:cNvPr>
          <p:cNvSpPr txBox="1"/>
          <p:nvPr/>
        </p:nvSpPr>
        <p:spPr>
          <a:xfrm>
            <a:off x="177650" y="1782617"/>
            <a:ext cx="5548447" cy="584775"/>
          </a:xfrm>
          <a:prstGeom prst="rect">
            <a:avLst/>
          </a:prstGeom>
          <a:noFill/>
          <a:ln>
            <a:noFill/>
          </a:ln>
        </p:spPr>
        <p:txBody>
          <a:bodyPr wrap="square" lIns="91440" tIns="45720" rIns="91440" bIns="45720" rtlCol="0">
            <a:spAutoFit/>
          </a:bodyPr>
          <a:lstStyle/>
          <a:p>
            <a:pPr algn="ctr">
              <a:spcAft>
                <a:spcPts val="1200"/>
              </a:spcAft>
            </a:pPr>
            <a:r>
              <a:rPr lang="en-US" sz="1600" b="1" dirty="0">
                <a:solidFill>
                  <a:srgbClr val="000000"/>
                </a:solidFill>
              </a:rPr>
              <a:t>#1: When editing a Service Grouping, DO NOT TOUCH ANY SETTINGS on the initial “default” Appointment Settings page.</a:t>
            </a:r>
            <a:endParaRPr lang="en-US" sz="1600" dirty="0"/>
          </a:p>
        </p:txBody>
      </p:sp>
      <p:pic>
        <p:nvPicPr>
          <p:cNvPr id="7" name="Picture 6">
            <a:extLst>
              <a:ext uri="{FF2B5EF4-FFF2-40B4-BE49-F238E27FC236}">
                <a16:creationId xmlns:a16="http://schemas.microsoft.com/office/drawing/2014/main" id="{CF100643-BC79-4560-AFBC-D0678F46F3C0}"/>
              </a:ext>
            </a:extLst>
          </p:cNvPr>
          <p:cNvPicPr>
            <a:picLocks noChangeAspect="1"/>
          </p:cNvPicPr>
          <p:nvPr/>
        </p:nvPicPr>
        <p:blipFill>
          <a:blip r:embed="rId3"/>
          <a:stretch>
            <a:fillRect/>
          </a:stretch>
        </p:blipFill>
        <p:spPr>
          <a:xfrm>
            <a:off x="6090345" y="2545936"/>
            <a:ext cx="5761248" cy="3464463"/>
          </a:xfrm>
          <a:prstGeom prst="rect">
            <a:avLst/>
          </a:prstGeom>
        </p:spPr>
      </p:pic>
      <p:sp>
        <p:nvSpPr>
          <p:cNvPr id="23" name="TextBox 22">
            <a:extLst>
              <a:ext uri="{FF2B5EF4-FFF2-40B4-BE49-F238E27FC236}">
                <a16:creationId xmlns:a16="http://schemas.microsoft.com/office/drawing/2014/main" id="{56C4A4C2-90AC-433D-9CDE-00F0B7497F1C}"/>
              </a:ext>
            </a:extLst>
          </p:cNvPr>
          <p:cNvSpPr txBox="1"/>
          <p:nvPr/>
        </p:nvSpPr>
        <p:spPr>
          <a:xfrm>
            <a:off x="6196745" y="1659505"/>
            <a:ext cx="5548447" cy="830997"/>
          </a:xfrm>
          <a:prstGeom prst="rect">
            <a:avLst/>
          </a:prstGeom>
          <a:noFill/>
          <a:ln>
            <a:noFill/>
          </a:ln>
        </p:spPr>
        <p:txBody>
          <a:bodyPr wrap="square" lIns="91440" tIns="45720" rIns="91440" bIns="45720" rtlCol="0">
            <a:spAutoFit/>
          </a:bodyPr>
          <a:lstStyle/>
          <a:p>
            <a:pPr algn="ctr">
              <a:spcAft>
                <a:spcPts val="1200"/>
              </a:spcAft>
            </a:pPr>
            <a:r>
              <a:rPr lang="en-US" sz="1600" b="1" dirty="0">
                <a:solidFill>
                  <a:srgbClr val="000000"/>
                </a:solidFill>
              </a:rPr>
              <a:t>#2: When selecting the “Schedule Settings” tab for additional Appointment Settings, DO NOT TOUCH ANY SETTINGS under the red line in the screenshot below.</a:t>
            </a:r>
            <a:endParaRPr lang="en-US" sz="1600" dirty="0"/>
          </a:p>
        </p:txBody>
      </p:sp>
    </p:spTree>
    <p:extLst>
      <p:ext uri="{BB962C8B-B14F-4D97-AF65-F5344CB8AC3E}">
        <p14:creationId xmlns:p14="http://schemas.microsoft.com/office/powerpoint/2010/main" val="13628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10" y="282916"/>
            <a:ext cx="12192000" cy="1015663"/>
          </a:xfrm>
          <a:prstGeom prst="rect">
            <a:avLst/>
          </a:prstGeom>
          <a:noFill/>
        </p:spPr>
        <p:txBody>
          <a:bodyPr wrap="square" rtlCol="0">
            <a:spAutoFit/>
          </a:bodyPr>
          <a:lstStyle/>
          <a:p>
            <a:pPr algn="ctr"/>
            <a:r>
              <a:rPr lang="en-US" sz="6000" dirty="0"/>
              <a:t>Live Demonstration</a:t>
            </a:r>
          </a:p>
        </p:txBody>
      </p:sp>
      <p:sp>
        <p:nvSpPr>
          <p:cNvPr id="4" name="TextBox 3"/>
          <p:cNvSpPr txBox="1"/>
          <p:nvPr/>
        </p:nvSpPr>
        <p:spPr>
          <a:xfrm>
            <a:off x="1953185" y="1587661"/>
            <a:ext cx="8553450" cy="1938992"/>
          </a:xfrm>
          <a:prstGeom prst="rect">
            <a:avLst/>
          </a:prstGeom>
          <a:noFill/>
          <a:ln>
            <a:noFill/>
          </a:ln>
        </p:spPr>
        <p:txBody>
          <a:bodyPr wrap="square" lIns="91440" tIns="45720" rIns="91440" bIns="45720" rtlCol="0">
            <a:spAutoFit/>
          </a:bodyPr>
          <a:lstStyle/>
          <a:p>
            <a:pPr algn="ctr">
              <a:spcAft>
                <a:spcPts val="1200"/>
              </a:spcAft>
            </a:pPr>
            <a:r>
              <a:rPr lang="en-US" sz="1600" b="1" dirty="0">
                <a:solidFill>
                  <a:srgbClr val="000000"/>
                </a:solidFill>
              </a:rPr>
              <a:t>SCENARIOS:</a:t>
            </a:r>
          </a:p>
          <a:p>
            <a:pPr marL="342900" indent="-342900" algn="ctr">
              <a:spcAft>
                <a:spcPts val="1200"/>
              </a:spcAft>
              <a:buAutoNum type="arabicPeriod"/>
            </a:pPr>
            <a:r>
              <a:rPr lang="en-US" sz="1600" dirty="0"/>
              <a:t>Manager Station / Live Analytics</a:t>
            </a:r>
          </a:p>
          <a:p>
            <a:pPr marL="342900" indent="-342900" algn="ctr">
              <a:spcAft>
                <a:spcPts val="1200"/>
              </a:spcAft>
              <a:buAutoNum type="arabicPeriod"/>
            </a:pPr>
            <a:r>
              <a:rPr lang="en-US" sz="1600" dirty="0"/>
              <a:t>Operation Hours Management</a:t>
            </a:r>
          </a:p>
          <a:p>
            <a:pPr marL="342900" indent="-342900" algn="ctr">
              <a:spcAft>
                <a:spcPts val="1200"/>
              </a:spcAft>
              <a:buAutoNum type="arabicPeriod"/>
            </a:pPr>
            <a:r>
              <a:rPr lang="en-US" sz="1600" dirty="0"/>
              <a:t>Appointment Settings Management</a:t>
            </a:r>
          </a:p>
          <a:p>
            <a:pPr marL="342900" indent="-342900" algn="ctr">
              <a:spcAft>
                <a:spcPts val="1200"/>
              </a:spcAft>
              <a:buFontTx/>
              <a:buAutoNum type="arabicPeriod"/>
            </a:pPr>
            <a:r>
              <a:rPr lang="en-US" sz="1600" dirty="0"/>
              <a:t>Reporting Capabilities</a:t>
            </a:r>
          </a:p>
        </p:txBody>
      </p:sp>
    </p:spTree>
    <p:extLst>
      <p:ext uri="{BB962C8B-B14F-4D97-AF65-F5344CB8AC3E}">
        <p14:creationId xmlns:p14="http://schemas.microsoft.com/office/powerpoint/2010/main" val="384562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1015663"/>
          </a:xfrm>
          <a:prstGeom prst="rect">
            <a:avLst/>
          </a:prstGeom>
          <a:noFill/>
        </p:spPr>
        <p:txBody>
          <a:bodyPr wrap="square" rtlCol="0">
            <a:spAutoFit/>
          </a:bodyPr>
          <a:lstStyle/>
          <a:p>
            <a:pPr algn="ctr"/>
            <a:r>
              <a:rPr lang="en-US" sz="6000" dirty="0"/>
              <a:t>Support Plan</a:t>
            </a:r>
          </a:p>
        </p:txBody>
      </p:sp>
      <p:sp>
        <p:nvSpPr>
          <p:cNvPr id="4" name="Rectangle 3">
            <a:extLst>
              <a:ext uri="{FF2B5EF4-FFF2-40B4-BE49-F238E27FC236}">
                <a16:creationId xmlns:a16="http://schemas.microsoft.com/office/drawing/2014/main" id="{3DE28607-9442-9F48-8905-2519EE542387}"/>
              </a:ext>
            </a:extLst>
          </p:cNvPr>
          <p:cNvSpPr/>
          <p:nvPr/>
        </p:nvSpPr>
        <p:spPr>
          <a:xfrm>
            <a:off x="5634062" y="1033885"/>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sp>
        <p:nvSpPr>
          <p:cNvPr id="5" name="TextBox 4"/>
          <p:cNvSpPr txBox="1"/>
          <p:nvPr/>
        </p:nvSpPr>
        <p:spPr>
          <a:xfrm>
            <a:off x="495957" y="1643896"/>
            <a:ext cx="5701540" cy="3570208"/>
          </a:xfrm>
          <a:prstGeom prst="rect">
            <a:avLst/>
          </a:prstGeom>
          <a:noFill/>
          <a:ln>
            <a:noFill/>
          </a:ln>
        </p:spPr>
        <p:txBody>
          <a:bodyPr wrap="square" lIns="91440" tIns="45720" rIns="91440" bIns="45720" rtlCol="0">
            <a:spAutoFit/>
          </a:bodyPr>
          <a:lstStyle/>
          <a:p>
            <a:pPr algn="ctr">
              <a:spcAft>
                <a:spcPts val="1200"/>
              </a:spcAft>
            </a:pPr>
            <a:r>
              <a:rPr lang="en-US" sz="1600" dirty="0">
                <a:solidFill>
                  <a:srgbClr val="000000"/>
                </a:solidFill>
              </a:rPr>
              <a:t>The </a:t>
            </a:r>
            <a:r>
              <a:rPr lang="en-US" sz="1600" dirty="0">
                <a:solidFill>
                  <a:srgbClr val="000000"/>
                </a:solidFill>
                <a:hlinkClick r:id="rId3"/>
              </a:rPr>
              <a:t>https://WPC.wa.gov/tech</a:t>
            </a:r>
            <a:r>
              <a:rPr lang="en-US" sz="1600" dirty="0">
                <a:solidFill>
                  <a:srgbClr val="000000"/>
                </a:solidFill>
              </a:rPr>
              <a:t> tab on WPC will have a section for Qtrac information on:</a:t>
            </a:r>
          </a:p>
          <a:p>
            <a:pPr algn="ctr">
              <a:spcAft>
                <a:spcPts val="1200"/>
              </a:spcAft>
            </a:pPr>
            <a:r>
              <a:rPr lang="en-US" sz="1600" dirty="0">
                <a:solidFill>
                  <a:srgbClr val="000000"/>
                </a:solidFill>
              </a:rPr>
              <a:t>Training Resources – WS Staff and Super User training material – how-</a:t>
            </a:r>
            <a:r>
              <a:rPr lang="en-US" sz="1600" dirty="0" err="1">
                <a:solidFill>
                  <a:srgbClr val="000000"/>
                </a:solidFill>
              </a:rPr>
              <a:t>to’s</a:t>
            </a:r>
            <a:r>
              <a:rPr lang="en-US" sz="1600" dirty="0">
                <a:solidFill>
                  <a:srgbClr val="000000"/>
                </a:solidFill>
              </a:rPr>
              <a:t>, training videos, FAQ</a:t>
            </a:r>
          </a:p>
          <a:p>
            <a:pPr algn="ctr">
              <a:spcAft>
                <a:spcPts val="1200"/>
              </a:spcAft>
            </a:pPr>
            <a:r>
              <a:rPr lang="en-US" sz="1600" dirty="0">
                <a:solidFill>
                  <a:srgbClr val="000000"/>
                </a:solidFill>
              </a:rPr>
              <a:t>Log-on – The link WS staff to use to logon to the Qtrac system </a:t>
            </a:r>
          </a:p>
          <a:p>
            <a:pPr algn="ctr">
              <a:spcAft>
                <a:spcPts val="1200"/>
              </a:spcAft>
            </a:pPr>
            <a:r>
              <a:rPr lang="en-US" sz="1600" dirty="0">
                <a:solidFill>
                  <a:srgbClr val="000000"/>
                </a:solidFill>
              </a:rPr>
              <a:t>How to report issues – incidents, issues reporting and who staff should contact for help with the system</a:t>
            </a:r>
          </a:p>
          <a:p>
            <a:pPr algn="ctr">
              <a:spcAft>
                <a:spcPts val="1200"/>
              </a:spcAft>
            </a:pPr>
            <a:r>
              <a:rPr lang="en-US" sz="1600" dirty="0">
                <a:solidFill>
                  <a:srgbClr val="000000"/>
                </a:solidFill>
              </a:rPr>
              <a:t>How to request access – how to request new users to be added to the system</a:t>
            </a:r>
          </a:p>
          <a:p>
            <a:pPr algn="ctr">
              <a:spcAft>
                <a:spcPts val="1200"/>
              </a:spcAft>
            </a:pPr>
            <a:r>
              <a:rPr lang="en-US" sz="1600" dirty="0">
                <a:solidFill>
                  <a:srgbClr val="000000"/>
                </a:solidFill>
              </a:rPr>
              <a:t>The site is under development and would be evolving, and the base information should be available for launch.</a:t>
            </a:r>
          </a:p>
        </p:txBody>
      </p:sp>
      <p:pic>
        <p:nvPicPr>
          <p:cNvPr id="1026" name="Picture 5">
            <a:extLst>
              <a:ext uri="{FF2B5EF4-FFF2-40B4-BE49-F238E27FC236}">
                <a16:creationId xmlns:a16="http://schemas.microsoft.com/office/drawing/2014/main" id="{3213ED5E-DE6C-4E13-AEF6-D7E955F0B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477" y="4085391"/>
            <a:ext cx="41719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a:extLst>
              <a:ext uri="{FF2B5EF4-FFF2-40B4-BE49-F238E27FC236}">
                <a16:creationId xmlns:a16="http://schemas.microsoft.com/office/drawing/2014/main" id="{8BA94CE2-4F21-4FE6-AEDA-175DCFD98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327" y="1304023"/>
            <a:ext cx="42862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22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524" y="1449605"/>
            <a:ext cx="4754250" cy="3785652"/>
          </a:xfrm>
          <a:prstGeom prst="rect">
            <a:avLst/>
          </a:prstGeom>
          <a:noFill/>
        </p:spPr>
        <p:txBody>
          <a:bodyPr wrap="none" rtlCol="0">
            <a:spAutoFit/>
          </a:bodyPr>
          <a:lstStyle/>
          <a:p>
            <a:pPr algn="ctr"/>
            <a:r>
              <a:rPr lang="en-US" sz="2400" b="1" dirty="0"/>
              <a:t>Super User Tools:</a:t>
            </a:r>
            <a:endParaRPr lang="en-US" sz="2400" dirty="0"/>
          </a:p>
          <a:p>
            <a:pPr marL="285750" lvl="0" indent="-285750" algn="ctr">
              <a:buFont typeface="Arial" panose="020B0604020202020204" pitchFamily="34" charset="0"/>
              <a:buChar char="•"/>
            </a:pPr>
            <a:r>
              <a:rPr lang="en-US" sz="2400" dirty="0"/>
              <a:t>Manager Station / Live Analytics</a:t>
            </a:r>
          </a:p>
          <a:p>
            <a:pPr marL="285750" lvl="0" indent="-285750" algn="ctr">
              <a:buFont typeface="Arial" panose="020B0604020202020204" pitchFamily="34" charset="0"/>
              <a:buChar char="•"/>
            </a:pPr>
            <a:r>
              <a:rPr lang="en-US" sz="2400" dirty="0"/>
              <a:t>Station Management</a:t>
            </a:r>
          </a:p>
          <a:p>
            <a:pPr marL="285750" lvl="0" indent="-285750" algn="ctr">
              <a:buFont typeface="Arial" panose="020B0604020202020204" pitchFamily="34" charset="0"/>
              <a:buChar char="•"/>
            </a:pPr>
            <a:r>
              <a:rPr lang="en-US" sz="2400" dirty="0"/>
              <a:t>Reporting Capabilities</a:t>
            </a:r>
          </a:p>
          <a:p>
            <a:pPr marL="285750" lvl="0" indent="-285750" algn="ctr">
              <a:buFont typeface="Arial" panose="020B0604020202020204" pitchFamily="34" charset="0"/>
              <a:buChar char="•"/>
            </a:pPr>
            <a:endParaRPr lang="en-US" sz="2400" dirty="0"/>
          </a:p>
          <a:p>
            <a:pPr algn="ctr"/>
            <a:r>
              <a:rPr lang="en-US" sz="2400" b="1" dirty="0"/>
              <a:t>Live System Demonstration</a:t>
            </a:r>
          </a:p>
          <a:p>
            <a:pPr algn="ctr"/>
            <a:endParaRPr lang="en-US" sz="2400" b="1" dirty="0"/>
          </a:p>
          <a:p>
            <a:pPr algn="ctr"/>
            <a:r>
              <a:rPr lang="en-US" sz="2400" b="1" dirty="0"/>
              <a:t>Support Plan</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endParaRPr lang="en-US" sz="2400" dirty="0"/>
          </a:p>
        </p:txBody>
      </p:sp>
      <p:sp>
        <p:nvSpPr>
          <p:cNvPr id="11" name="TextBox 10">
            <a:extLst>
              <a:ext uri="{FF2B5EF4-FFF2-40B4-BE49-F238E27FC236}">
                <a16:creationId xmlns:a16="http://schemas.microsoft.com/office/drawing/2014/main" id="{354E63C9-291E-4840-A156-E3217F99C48A}"/>
              </a:ext>
            </a:extLst>
          </p:cNvPr>
          <p:cNvSpPr txBox="1"/>
          <p:nvPr/>
        </p:nvSpPr>
        <p:spPr>
          <a:xfrm>
            <a:off x="5128003" y="231147"/>
            <a:ext cx="1825290"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Agenda</a:t>
            </a:r>
            <a:endParaRPr lang="id-ID" sz="4400" dirty="0">
              <a:solidFill>
                <a:srgbClr val="39302A"/>
              </a:solidFill>
              <a:ea typeface="Lato" charset="0"/>
              <a:cs typeface="Lato" charset="0"/>
            </a:endParaRPr>
          </a:p>
        </p:txBody>
      </p:sp>
      <p:sp>
        <p:nvSpPr>
          <p:cNvPr id="12" name="Rectangle 11"/>
          <p:cNvSpPr/>
          <p:nvPr/>
        </p:nvSpPr>
        <p:spPr>
          <a:xfrm>
            <a:off x="5583055" y="954414"/>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Tree>
    <p:extLst>
      <p:ext uri="{BB962C8B-B14F-4D97-AF65-F5344CB8AC3E}">
        <p14:creationId xmlns:p14="http://schemas.microsoft.com/office/powerpoint/2010/main" val="212945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3737" y="2916555"/>
            <a:ext cx="6191470" cy="3134173"/>
          </a:xfrm>
          <a:prstGeom prst="rect">
            <a:avLst/>
          </a:prstGeom>
          <a:ln>
            <a:solidFill>
              <a:schemeClr val="tx1"/>
            </a:solidFill>
          </a:ln>
        </p:spPr>
      </p:pic>
      <p:pic>
        <p:nvPicPr>
          <p:cNvPr id="17" name="Picture 16"/>
          <p:cNvPicPr>
            <a:picLocks noChangeAspect="1"/>
          </p:cNvPicPr>
          <p:nvPr/>
        </p:nvPicPr>
        <p:blipFill>
          <a:blip r:embed="rId3"/>
          <a:stretch>
            <a:fillRect/>
          </a:stretch>
        </p:blipFill>
        <p:spPr>
          <a:xfrm>
            <a:off x="6724919" y="4037122"/>
            <a:ext cx="4829632" cy="1950823"/>
          </a:xfrm>
          <a:prstGeom prst="rect">
            <a:avLst/>
          </a:prstGeom>
          <a:ln>
            <a:solidFill>
              <a:schemeClr val="tx1"/>
            </a:solidFill>
          </a:ln>
        </p:spPr>
      </p:pic>
      <p:pic>
        <p:nvPicPr>
          <p:cNvPr id="21" name="Picture 20"/>
          <p:cNvPicPr>
            <a:picLocks noChangeAspect="1"/>
          </p:cNvPicPr>
          <p:nvPr/>
        </p:nvPicPr>
        <p:blipFill rotWithShape="1">
          <a:blip r:embed="rId4"/>
          <a:srcRect t="14367"/>
          <a:stretch/>
        </p:blipFill>
        <p:spPr>
          <a:xfrm>
            <a:off x="7534638" y="2638696"/>
            <a:ext cx="3293127" cy="1234755"/>
          </a:xfrm>
          <a:prstGeom prst="rect">
            <a:avLst/>
          </a:prstGeom>
          <a:ln>
            <a:solidFill>
              <a:schemeClr val="tx1"/>
            </a:solidFill>
          </a:ln>
        </p:spPr>
      </p:pic>
      <p:sp>
        <p:nvSpPr>
          <p:cNvPr id="4" name="Text Placeholder 12"/>
          <p:cNvSpPr txBox="1">
            <a:spLocks/>
          </p:cNvSpPr>
          <p:nvPr/>
        </p:nvSpPr>
        <p:spPr>
          <a:xfrm>
            <a:off x="-457201" y="824177"/>
            <a:ext cx="11422966" cy="2129255"/>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914400" lvl="2" indent="0">
              <a:buNone/>
            </a:pPr>
            <a:endParaRPr lang="en-US" sz="2000" dirty="0">
              <a:latin typeface="Calibri" panose="020F0502020204030204" pitchFamily="34" charset="0"/>
              <a:cs typeface="Calibri" panose="020F0502020204030204" pitchFamily="34" charset="0"/>
            </a:endParaRPr>
          </a:p>
          <a:p>
            <a:pPr marL="1371600" lvl="2" indent="-457200">
              <a:buFont typeface="+mj-lt"/>
              <a:buAutoNum type="arabicPeriod"/>
            </a:pPr>
            <a:r>
              <a:rPr lang="en-US" sz="2000" dirty="0">
                <a:latin typeface="Calibri" panose="020F0502020204030204" pitchFamily="34" charset="0"/>
                <a:cs typeface="Calibri" panose="020F0502020204030204" pitchFamily="34" charset="0"/>
              </a:rPr>
              <a:t>Log in to your account</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the “My Page” tab</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“Manager Station” </a:t>
            </a:r>
          </a:p>
        </p:txBody>
      </p:sp>
      <p:sp>
        <p:nvSpPr>
          <p:cNvPr id="9" name="Rectangle 8"/>
          <p:cNvSpPr/>
          <p:nvPr/>
        </p:nvSpPr>
        <p:spPr>
          <a:xfrm>
            <a:off x="5413882" y="3434102"/>
            <a:ext cx="515155" cy="244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568271" y="3434102"/>
            <a:ext cx="1080631" cy="358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9" idx="3"/>
            <a:endCxn id="2" idx="1"/>
          </p:cNvCxnSpPr>
          <p:nvPr/>
        </p:nvCxnSpPr>
        <p:spPr>
          <a:xfrm flipV="1">
            <a:off x="5929037" y="3196104"/>
            <a:ext cx="1307786" cy="3603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Connector 17"/>
          <p:cNvSpPr/>
          <p:nvPr/>
        </p:nvSpPr>
        <p:spPr>
          <a:xfrm>
            <a:off x="476123" y="3058633"/>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19" name="Flowchart: Connector 18"/>
          <p:cNvSpPr/>
          <p:nvPr/>
        </p:nvSpPr>
        <p:spPr>
          <a:xfrm>
            <a:off x="4956682" y="2875130"/>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20" name="Flowchart: Connector 19"/>
          <p:cNvSpPr/>
          <p:nvPr/>
        </p:nvSpPr>
        <p:spPr>
          <a:xfrm>
            <a:off x="8682535" y="3266728"/>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
        <p:nvSpPr>
          <p:cNvPr id="14" name="TextBox 13"/>
          <p:cNvSpPr txBox="1"/>
          <p:nvPr/>
        </p:nvSpPr>
        <p:spPr>
          <a:xfrm>
            <a:off x="4090373" y="1119286"/>
            <a:ext cx="7711168" cy="1200329"/>
          </a:xfrm>
          <a:prstGeom prst="rect">
            <a:avLst/>
          </a:prstGeom>
          <a:noFill/>
        </p:spPr>
        <p:txBody>
          <a:bodyPr wrap="square" rtlCol="0">
            <a:spAutoFit/>
          </a:bodyPr>
          <a:lstStyle/>
          <a:p>
            <a:r>
              <a:rPr lang="en-US" dirty="0"/>
              <a:t>This tool is used to view Live Analytics during operating hours. Managers may see the current number of tickets waiting to be served (per office), number of tickets served today (per office), number of Stations open, last Station actions/activity, max wait time today per service, and other unique information.</a:t>
            </a:r>
          </a:p>
        </p:txBody>
      </p:sp>
      <p:sp>
        <p:nvSpPr>
          <p:cNvPr id="15" name="TextBox 14">
            <a:extLst>
              <a:ext uri="{FF2B5EF4-FFF2-40B4-BE49-F238E27FC236}">
                <a16:creationId xmlns:a16="http://schemas.microsoft.com/office/drawing/2014/main" id="{354E63C9-291E-4840-A156-E3217F99C48A}"/>
              </a:ext>
            </a:extLst>
          </p:cNvPr>
          <p:cNvSpPr txBox="1"/>
          <p:nvPr/>
        </p:nvSpPr>
        <p:spPr>
          <a:xfrm>
            <a:off x="4133116" y="110632"/>
            <a:ext cx="3901884"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Manager Station</a:t>
            </a:r>
            <a:endParaRPr lang="id-ID" sz="4400" dirty="0">
              <a:solidFill>
                <a:srgbClr val="39302A"/>
              </a:solidFill>
              <a:ea typeface="Lato" charset="0"/>
              <a:cs typeface="Lato" charset="0"/>
            </a:endParaRPr>
          </a:p>
        </p:txBody>
      </p:sp>
      <p:sp>
        <p:nvSpPr>
          <p:cNvPr id="16" name="Rectangle 15"/>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Tree>
    <p:extLst>
      <p:ext uri="{BB962C8B-B14F-4D97-AF65-F5344CB8AC3E}">
        <p14:creationId xmlns:p14="http://schemas.microsoft.com/office/powerpoint/2010/main" val="127684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6378" y="2394727"/>
            <a:ext cx="7877220" cy="3022960"/>
          </a:xfrm>
          <a:prstGeom prst="rect">
            <a:avLst/>
          </a:prstGeom>
        </p:spPr>
      </p:pic>
      <p:sp>
        <p:nvSpPr>
          <p:cNvPr id="4" name="Text Placeholder 12"/>
          <p:cNvSpPr txBox="1">
            <a:spLocks/>
          </p:cNvSpPr>
          <p:nvPr/>
        </p:nvSpPr>
        <p:spPr>
          <a:xfrm>
            <a:off x="-215858" y="674101"/>
            <a:ext cx="11620409" cy="808993"/>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914400" lvl="2" indent="0">
              <a:buNone/>
            </a:pPr>
            <a:endParaRPr lang="en-US" sz="2000" dirty="0">
              <a:latin typeface="Calibri" panose="020F0502020204030204" pitchFamily="34" charset="0"/>
              <a:cs typeface="Calibri" panose="020F0502020204030204" pitchFamily="34" charset="0"/>
            </a:endParaRPr>
          </a:p>
          <a:p>
            <a:pPr marL="914400" lvl="2" indent="0" algn="ctr">
              <a:buNone/>
            </a:pPr>
            <a:r>
              <a:rPr lang="en-US" sz="2000" dirty="0">
                <a:latin typeface="Calibri" panose="020F0502020204030204" pitchFamily="34" charset="0"/>
                <a:cs typeface="Calibri" panose="020F0502020204030204" pitchFamily="34" charset="0"/>
              </a:rPr>
              <a:t>To view a Report of past or upcoming appointments (in real time), please follow the below steps:</a:t>
            </a:r>
          </a:p>
        </p:txBody>
      </p:sp>
      <p:sp>
        <p:nvSpPr>
          <p:cNvPr id="20" name="Flowchart: Connector 19"/>
          <p:cNvSpPr/>
          <p:nvPr/>
        </p:nvSpPr>
        <p:spPr>
          <a:xfrm>
            <a:off x="7392077" y="3159746"/>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
        <p:nvSpPr>
          <p:cNvPr id="15" name="TextBox 14">
            <a:extLst>
              <a:ext uri="{FF2B5EF4-FFF2-40B4-BE49-F238E27FC236}">
                <a16:creationId xmlns:a16="http://schemas.microsoft.com/office/drawing/2014/main" id="{354E63C9-291E-4840-A156-E3217F99C48A}"/>
              </a:ext>
            </a:extLst>
          </p:cNvPr>
          <p:cNvSpPr txBox="1"/>
          <p:nvPr/>
        </p:nvSpPr>
        <p:spPr>
          <a:xfrm>
            <a:off x="2910671" y="110632"/>
            <a:ext cx="6346784"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Live Appointment Analytics</a:t>
            </a:r>
            <a:endParaRPr lang="id-ID" sz="4400" dirty="0">
              <a:solidFill>
                <a:srgbClr val="39302A"/>
              </a:solidFill>
              <a:ea typeface="Lato" charset="0"/>
              <a:cs typeface="Lato" charset="0"/>
            </a:endParaRPr>
          </a:p>
        </p:txBody>
      </p:sp>
      <p:sp>
        <p:nvSpPr>
          <p:cNvPr id="16" name="Rectangle 15"/>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pic>
        <p:nvPicPr>
          <p:cNvPr id="2" name="Picture 1"/>
          <p:cNvPicPr>
            <a:picLocks noChangeAspect="1"/>
          </p:cNvPicPr>
          <p:nvPr/>
        </p:nvPicPr>
        <p:blipFill>
          <a:blip r:embed="rId3"/>
          <a:stretch>
            <a:fillRect/>
          </a:stretch>
        </p:blipFill>
        <p:spPr>
          <a:xfrm>
            <a:off x="299683" y="4471822"/>
            <a:ext cx="4429071" cy="1922676"/>
          </a:xfrm>
          <a:prstGeom prst="rect">
            <a:avLst/>
          </a:prstGeom>
        </p:spPr>
      </p:pic>
      <p:sp>
        <p:nvSpPr>
          <p:cNvPr id="22" name="Rectangle 21"/>
          <p:cNvSpPr/>
          <p:nvPr/>
        </p:nvSpPr>
        <p:spPr>
          <a:xfrm>
            <a:off x="2827940" y="4471822"/>
            <a:ext cx="786117" cy="244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3"/>
          </p:cNvCxnSpPr>
          <p:nvPr/>
        </p:nvCxnSpPr>
        <p:spPr>
          <a:xfrm flipV="1">
            <a:off x="3614057" y="4288319"/>
            <a:ext cx="2081349" cy="3058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p:cNvSpPr/>
          <p:nvPr/>
        </p:nvSpPr>
        <p:spPr>
          <a:xfrm>
            <a:off x="395569" y="5875978"/>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25" name="Flowchart: Connector 24"/>
          <p:cNvSpPr/>
          <p:nvPr/>
        </p:nvSpPr>
        <p:spPr>
          <a:xfrm>
            <a:off x="2992398" y="4716521"/>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26" name="Rectangle 25"/>
          <p:cNvSpPr/>
          <p:nvPr/>
        </p:nvSpPr>
        <p:spPr>
          <a:xfrm>
            <a:off x="5691004" y="3654502"/>
            <a:ext cx="2895647" cy="282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p:nvPr/>
        </p:nvSpPr>
        <p:spPr>
          <a:xfrm>
            <a:off x="11175951" y="3937155"/>
            <a:ext cx="457200" cy="4572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p>
        </p:txBody>
      </p:sp>
      <p:sp>
        <p:nvSpPr>
          <p:cNvPr id="28" name="Rectangle 27"/>
          <p:cNvSpPr/>
          <p:nvPr/>
        </p:nvSpPr>
        <p:spPr>
          <a:xfrm>
            <a:off x="10589622" y="3666977"/>
            <a:ext cx="1036349" cy="2701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2"/>
          <p:cNvSpPr txBox="1">
            <a:spLocks/>
          </p:cNvSpPr>
          <p:nvPr/>
        </p:nvSpPr>
        <p:spPr>
          <a:xfrm>
            <a:off x="-666969" y="1875009"/>
            <a:ext cx="4450182" cy="3083972"/>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914400" lvl="2" indent="0">
              <a:buNone/>
            </a:pPr>
            <a:endParaRPr lang="en-US" sz="1600" dirty="0">
              <a:latin typeface="Calibri" panose="020F0502020204030204" pitchFamily="34" charset="0"/>
              <a:cs typeface="Calibri" panose="020F0502020204030204" pitchFamily="34" charset="0"/>
            </a:endParaRPr>
          </a:p>
          <a:p>
            <a:pPr marL="1371600" lvl="2" indent="-457200">
              <a:buFont typeface="+mj-lt"/>
              <a:buAutoNum type="arabicPeriod"/>
            </a:pPr>
            <a:r>
              <a:rPr lang="en-US" sz="1600" dirty="0">
                <a:latin typeface="Calibri" panose="020F0502020204030204" pitchFamily="34" charset="0"/>
                <a:cs typeface="Calibri" panose="020F0502020204030204" pitchFamily="34" charset="0"/>
              </a:rPr>
              <a:t>Log in to your account</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“Appointments” tab on the top of the page</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Select a “From” and “To” time/date as your search window (click on the Calendar/Clock icons for dropdowns)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“Download Reports” button to export the Report to Excel</a:t>
            </a:r>
          </a:p>
        </p:txBody>
      </p:sp>
      <p:sp>
        <p:nvSpPr>
          <p:cNvPr id="30" name="Text Placeholder 12"/>
          <p:cNvSpPr txBox="1">
            <a:spLocks/>
          </p:cNvSpPr>
          <p:nvPr/>
        </p:nvSpPr>
        <p:spPr>
          <a:xfrm>
            <a:off x="0" y="1504180"/>
            <a:ext cx="11633151" cy="607292"/>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lgn="ctr">
              <a:buNone/>
            </a:pPr>
            <a:r>
              <a:rPr lang="en-US" sz="1600" b="1" dirty="0">
                <a:latin typeface="Calibri" panose="020F0502020204030204" pitchFamily="34" charset="0"/>
                <a:cs typeface="Calibri" panose="020F0502020204030204" pitchFamily="34" charset="0"/>
              </a:rPr>
              <a:t>Note: If a Staff Member would like to view all appointments that they are assigned to, this report may be exported and provided to them. The report can be filtered in Excel to include only that Staff Member’s appointments.</a:t>
            </a:r>
          </a:p>
        </p:txBody>
      </p:sp>
    </p:spTree>
    <p:extLst>
      <p:ext uri="{BB962C8B-B14F-4D97-AF65-F5344CB8AC3E}">
        <p14:creationId xmlns:p14="http://schemas.microsoft.com/office/powerpoint/2010/main" val="263271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489376" y="1171024"/>
            <a:ext cx="11189383" cy="5081059"/>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buNone/>
            </a:pPr>
            <a:r>
              <a:rPr lang="en-US" sz="2000" dirty="0">
                <a:latin typeface="Calibri" panose="020F0502020204030204" pitchFamily="34" charset="0"/>
                <a:cs typeface="Calibri" panose="020F0502020204030204" pitchFamily="34" charset="0"/>
              </a:rPr>
              <a:t>The appointment scheduling calendar will be preset in the system according to office operation hours. </a:t>
            </a:r>
          </a:p>
          <a:p>
            <a:pPr marL="457200" lvl="1" indent="0">
              <a:buNone/>
            </a:pPr>
            <a:endParaRPr lang="en-US" sz="2000" b="1" dirty="0">
              <a:solidFill>
                <a:srgbClr val="FF0000"/>
              </a:solidFill>
              <a:latin typeface="Calibri" panose="020F0502020204030204" pitchFamily="34" charset="0"/>
              <a:cs typeface="Calibri" panose="020F0502020204030204" pitchFamily="34" charset="0"/>
            </a:endParaRPr>
          </a:p>
          <a:p>
            <a:pPr marL="457200" lvl="1" indent="0">
              <a:buNone/>
            </a:pPr>
            <a:r>
              <a:rPr lang="en-US" sz="2000" b="1" dirty="0">
                <a:solidFill>
                  <a:srgbClr val="FF0000"/>
                </a:solidFill>
                <a:latin typeface="Calibri" panose="020F0502020204030204" pitchFamily="34" charset="0"/>
                <a:cs typeface="Calibri" panose="020F0502020204030204" pitchFamily="34" charset="0"/>
              </a:rPr>
              <a:t>Please visit </a:t>
            </a:r>
            <a:r>
              <a:rPr lang="en-US" sz="2000" b="1" dirty="0">
                <a:solidFill>
                  <a:srgbClr val="FF0000"/>
                </a:solidFill>
                <a:hlinkClick r:id="rId2">
                  <a:extLst>
                    <a:ext uri="{A12FA001-AC4F-418D-AE19-62706E023703}">
                      <ahyp:hlinkClr xmlns:ahyp="http://schemas.microsoft.com/office/drawing/2018/hyperlinkcolor" val="tx"/>
                    </a:ext>
                  </a:extLst>
                </a:hlinkClick>
              </a:rPr>
              <a:t>Workforce Professionals Center - Qtrac report issues (wa.gov)</a:t>
            </a:r>
            <a:r>
              <a:rPr lang="en-US" sz="2000" b="1" dirty="0">
                <a:solidFill>
                  <a:srgbClr val="FF0000"/>
                </a:solidFill>
              </a:rPr>
              <a:t> on how to submit requests to change operation hours settings in Qtrac.</a:t>
            </a:r>
            <a:endParaRPr lang="en-US" sz="2000" b="1"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54E63C9-291E-4840-A156-E3217F99C48A}"/>
              </a:ext>
            </a:extLst>
          </p:cNvPr>
          <p:cNvSpPr txBox="1"/>
          <p:nvPr/>
        </p:nvSpPr>
        <p:spPr>
          <a:xfrm>
            <a:off x="2537497" y="110632"/>
            <a:ext cx="7093142"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Operation Hours Management</a:t>
            </a:r>
            <a:endParaRPr lang="id-ID" sz="4400" dirty="0">
              <a:solidFill>
                <a:srgbClr val="39302A"/>
              </a:solidFill>
              <a:ea typeface="Lato" charset="0"/>
              <a:cs typeface="Lato" charset="0"/>
            </a:endParaRPr>
          </a:p>
        </p:txBody>
      </p:sp>
      <p:sp>
        <p:nvSpPr>
          <p:cNvPr id="6" name="Rectangle 5"/>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Tree>
    <p:extLst>
      <p:ext uri="{BB962C8B-B14F-4D97-AF65-F5344CB8AC3E}">
        <p14:creationId xmlns:p14="http://schemas.microsoft.com/office/powerpoint/2010/main" val="1393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69668" y="1274844"/>
            <a:ext cx="12192000" cy="4697533"/>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buNone/>
            </a:pPr>
            <a:r>
              <a:rPr lang="en-US" b="1" dirty="0">
                <a:solidFill>
                  <a:srgbClr val="FF0000"/>
                </a:solidFill>
                <a:latin typeface="Calibri" panose="020F0502020204030204" pitchFamily="34" charset="0"/>
                <a:cs typeface="Calibri" panose="020F0502020204030204" pitchFamily="34" charset="0"/>
              </a:rPr>
              <a:t>Please visit </a:t>
            </a:r>
            <a:r>
              <a:rPr lang="en-US" b="1" dirty="0">
                <a:solidFill>
                  <a:srgbClr val="FF0000"/>
                </a:solidFill>
                <a:hlinkClick r:id="rId2">
                  <a:extLst>
                    <a:ext uri="{A12FA001-AC4F-418D-AE19-62706E023703}">
                      <ahyp:hlinkClr xmlns:ahyp="http://schemas.microsoft.com/office/drawing/2018/hyperlinkcolor" val="tx"/>
                    </a:ext>
                  </a:extLst>
                </a:hlinkClick>
              </a:rPr>
              <a:t>Workforce Professionals Center - Qtrac report issues (wa.gov)</a:t>
            </a:r>
            <a:r>
              <a:rPr lang="en-US" b="1" dirty="0">
                <a:solidFill>
                  <a:srgbClr val="FF0000"/>
                </a:solidFill>
              </a:rPr>
              <a:t> on how to submit requests to change appointment settings in Qtrac.</a:t>
            </a:r>
            <a:endParaRPr lang="en-US" b="1" dirty="0">
              <a:solidFill>
                <a:srgbClr val="FF0000"/>
              </a:solidFill>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sp>
        <p:nvSpPr>
          <p:cNvPr id="6" name="Rectangle 5"/>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7" name="TextBox 6">
            <a:extLst>
              <a:ext uri="{FF2B5EF4-FFF2-40B4-BE49-F238E27FC236}">
                <a16:creationId xmlns:a16="http://schemas.microsoft.com/office/drawing/2014/main" id="{354E63C9-291E-4840-A156-E3217F99C48A}"/>
              </a:ext>
            </a:extLst>
          </p:cNvPr>
          <p:cNvSpPr txBox="1"/>
          <p:nvPr/>
        </p:nvSpPr>
        <p:spPr>
          <a:xfrm>
            <a:off x="1941958" y="110632"/>
            <a:ext cx="8284237"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Appointment Settings Management</a:t>
            </a:r>
            <a:endParaRPr lang="id-ID" sz="4400" dirty="0">
              <a:solidFill>
                <a:srgbClr val="39302A"/>
              </a:solidFill>
              <a:ea typeface="Lato" charset="0"/>
              <a:cs typeface="Lato" charset="0"/>
            </a:endParaRPr>
          </a:p>
        </p:txBody>
      </p:sp>
    </p:spTree>
    <p:extLst>
      <p:ext uri="{BB962C8B-B14F-4D97-AF65-F5344CB8AC3E}">
        <p14:creationId xmlns:p14="http://schemas.microsoft.com/office/powerpoint/2010/main" val="39799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0" y="1254378"/>
            <a:ext cx="12192000" cy="4335472"/>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buNone/>
            </a:pPr>
            <a:r>
              <a:rPr lang="en-US" sz="3200" dirty="0">
                <a:latin typeface="Calibri" panose="020F0502020204030204" pitchFamily="34" charset="0"/>
                <a:cs typeface="Calibri" panose="020F0502020204030204" pitchFamily="34" charset="0"/>
              </a:rPr>
              <a:t>After new staff are updated, added, or removed from Qtrac, Super User will need to manage their Stations.</a:t>
            </a:r>
          </a:p>
          <a:p>
            <a:pPr marL="457200" lvl="1" indent="0">
              <a:buNone/>
            </a:pPr>
            <a:endParaRPr lang="en-US" sz="3200" dirty="0">
              <a:latin typeface="Calibri" panose="020F0502020204030204" pitchFamily="34" charset="0"/>
              <a:cs typeface="Calibri" panose="020F0502020204030204" pitchFamily="34" charset="0"/>
            </a:endParaRPr>
          </a:p>
          <a:p>
            <a:pPr marL="457200" lvl="1" indent="0">
              <a:buNone/>
            </a:pPr>
            <a:r>
              <a:rPr lang="en-US" sz="3200" dirty="0">
                <a:latin typeface="Calibri" panose="020F0502020204030204" pitchFamily="34" charset="0"/>
                <a:cs typeface="Calibri" panose="020F0502020204030204" pitchFamily="34" charset="0"/>
              </a:rPr>
              <a:t>Update, Add, or Remove Stations (Queue Management Dashboards)</a:t>
            </a:r>
          </a:p>
          <a:p>
            <a:pPr marL="457200" lvl="1" indent="0">
              <a:buNone/>
            </a:pPr>
            <a:r>
              <a:rPr lang="en-US" dirty="0">
                <a:latin typeface="Calibri" panose="020F0502020204030204" pitchFamily="34" charset="0"/>
                <a:cs typeface="Calibri" panose="020F0502020204030204" pitchFamily="34" charset="0"/>
              </a:rPr>
              <a:t>Take the following steps to edit, add, or remove a station name:</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Log in to your account</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the “Configuration” tab and head to your specific office (from the list on the left)</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the “Stations” tab</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the “Add New Station” button to add a new station, input the new name and press “Insert”</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the “Edit” button to edit the name of an existing station, edit the name and press “Update”</a:t>
            </a:r>
          </a:p>
          <a:p>
            <a:pPr marL="1371600" lvl="2" indent="-457200">
              <a:buFont typeface="+mj-lt"/>
              <a:buAutoNum type="arabicPeriod"/>
            </a:pPr>
            <a:r>
              <a:rPr lang="en-US" sz="2000" dirty="0">
                <a:latin typeface="Calibri" panose="020F0502020204030204" pitchFamily="34" charset="0"/>
                <a:cs typeface="Calibri" panose="020F0502020204030204" pitchFamily="34" charset="0"/>
              </a:rPr>
              <a:t>Click on the “Delete” button to remove a station, then click OK on the pop-up message</a:t>
            </a:r>
          </a:p>
        </p:txBody>
      </p:sp>
      <p:sp>
        <p:nvSpPr>
          <p:cNvPr id="5" name="TextBox 4">
            <a:extLst>
              <a:ext uri="{FF2B5EF4-FFF2-40B4-BE49-F238E27FC236}">
                <a16:creationId xmlns:a16="http://schemas.microsoft.com/office/drawing/2014/main" id="{354E63C9-291E-4840-A156-E3217F99C48A}"/>
              </a:ext>
            </a:extLst>
          </p:cNvPr>
          <p:cNvSpPr txBox="1"/>
          <p:nvPr/>
        </p:nvSpPr>
        <p:spPr>
          <a:xfrm>
            <a:off x="3906074" y="110632"/>
            <a:ext cx="4355982"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User Management</a:t>
            </a:r>
            <a:endParaRPr lang="id-ID" sz="4400" dirty="0">
              <a:solidFill>
                <a:srgbClr val="39302A"/>
              </a:solidFill>
              <a:ea typeface="Lato" charset="0"/>
              <a:cs typeface="Lato" charset="0"/>
            </a:endParaRPr>
          </a:p>
        </p:txBody>
      </p:sp>
      <p:sp>
        <p:nvSpPr>
          <p:cNvPr id="6" name="Rectangle 5"/>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Tree>
    <p:extLst>
      <p:ext uri="{BB962C8B-B14F-4D97-AF65-F5344CB8AC3E}">
        <p14:creationId xmlns:p14="http://schemas.microsoft.com/office/powerpoint/2010/main" val="26091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49" y="1215825"/>
            <a:ext cx="10029824" cy="5273080"/>
          </a:xfrm>
          <a:prstGeom prst="rect">
            <a:avLst/>
          </a:prstGeom>
        </p:spPr>
      </p:pic>
      <p:sp>
        <p:nvSpPr>
          <p:cNvPr id="6" name="Rectangle 5"/>
          <p:cNvSpPr/>
          <p:nvPr/>
        </p:nvSpPr>
        <p:spPr>
          <a:xfrm>
            <a:off x="4100424" y="2087307"/>
            <a:ext cx="1768656" cy="358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067767" y="4336721"/>
            <a:ext cx="815927" cy="25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262056" y="4963782"/>
            <a:ext cx="815927" cy="300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p:cNvSpPr/>
          <p:nvPr/>
        </p:nvSpPr>
        <p:spPr>
          <a:xfrm>
            <a:off x="4527552" y="1619594"/>
            <a:ext cx="457200" cy="457200"/>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10" name="Flowchart: Connector 9"/>
          <p:cNvSpPr/>
          <p:nvPr/>
        </p:nvSpPr>
        <p:spPr>
          <a:xfrm>
            <a:off x="4578153" y="3702291"/>
            <a:ext cx="457200" cy="457200"/>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
        <p:nvSpPr>
          <p:cNvPr id="11" name="Flowchart: Connector 10"/>
          <p:cNvSpPr/>
          <p:nvPr/>
        </p:nvSpPr>
        <p:spPr>
          <a:xfrm>
            <a:off x="310088" y="4108121"/>
            <a:ext cx="457200" cy="457200"/>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p>
        </p:txBody>
      </p:sp>
      <p:sp>
        <p:nvSpPr>
          <p:cNvPr id="13" name="Rectangle 12"/>
          <p:cNvSpPr/>
          <p:nvPr/>
        </p:nvSpPr>
        <p:spPr>
          <a:xfrm>
            <a:off x="949808" y="4530222"/>
            <a:ext cx="1311813" cy="305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7218484" y="4457990"/>
            <a:ext cx="457200" cy="457200"/>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p>
        </p:txBody>
      </p:sp>
      <p:sp>
        <p:nvSpPr>
          <p:cNvPr id="15" name="Rectangle 14"/>
          <p:cNvSpPr/>
          <p:nvPr/>
        </p:nvSpPr>
        <p:spPr>
          <a:xfrm>
            <a:off x="7415214" y="4932895"/>
            <a:ext cx="749322" cy="318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p:nvPr/>
        </p:nvSpPr>
        <p:spPr>
          <a:xfrm>
            <a:off x="8849383" y="4454253"/>
            <a:ext cx="457200" cy="457200"/>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p>
        </p:txBody>
      </p:sp>
      <p:sp>
        <p:nvSpPr>
          <p:cNvPr id="17" name="TextBox 16">
            <a:extLst>
              <a:ext uri="{FF2B5EF4-FFF2-40B4-BE49-F238E27FC236}">
                <a16:creationId xmlns:a16="http://schemas.microsoft.com/office/drawing/2014/main" id="{354E63C9-291E-4840-A156-E3217F99C48A}"/>
              </a:ext>
            </a:extLst>
          </p:cNvPr>
          <p:cNvSpPr txBox="1"/>
          <p:nvPr/>
        </p:nvSpPr>
        <p:spPr>
          <a:xfrm>
            <a:off x="3906074" y="110632"/>
            <a:ext cx="4355982"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User Management</a:t>
            </a:r>
            <a:endParaRPr lang="id-ID" sz="4400" dirty="0">
              <a:solidFill>
                <a:srgbClr val="39302A"/>
              </a:solidFill>
              <a:ea typeface="Lato" charset="0"/>
              <a:cs typeface="Lato" charset="0"/>
            </a:endParaRPr>
          </a:p>
        </p:txBody>
      </p:sp>
      <p:sp>
        <p:nvSpPr>
          <p:cNvPr id="18" name="Rectangle 17"/>
          <p:cNvSpPr/>
          <p:nvPr/>
        </p:nvSpPr>
        <p:spPr>
          <a:xfrm>
            <a:off x="5626461" y="833899"/>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sp>
        <p:nvSpPr>
          <p:cNvPr id="19" name="Flowchart: Connector 18"/>
          <p:cNvSpPr/>
          <p:nvPr/>
        </p:nvSpPr>
        <p:spPr>
          <a:xfrm>
            <a:off x="721208" y="1314794"/>
            <a:ext cx="457200" cy="457200"/>
          </a:xfrm>
          <a:prstGeom prst="flowChartConnector">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Tree>
    <p:extLst>
      <p:ext uri="{BB962C8B-B14F-4D97-AF65-F5344CB8AC3E}">
        <p14:creationId xmlns:p14="http://schemas.microsoft.com/office/powerpoint/2010/main" val="9719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304644" y="856758"/>
            <a:ext cx="11420152" cy="4680824"/>
          </a:xfrm>
          <a:prstGeom prst="rect">
            <a:avLst/>
          </a:prstGeom>
        </p:spPr>
        <p:txBody>
          <a:bodyPr vert="horz" lIns="0" tIns="0" rIns="0" bIns="0" rtlCol="0">
            <a:noAutofit/>
          </a:bodyPr>
          <a:lstStyle>
            <a:lvl1pPr indent="0">
              <a:spcBef>
                <a:spcPct val="20000"/>
              </a:spcBef>
              <a:buFont typeface="Arial"/>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spcBef>
                <a:spcPct val="20000"/>
              </a:spcBef>
              <a:buFont typeface="Arial"/>
              <a:buChar char="–"/>
              <a:defRPr sz="2800" b="0" i="0">
                <a:latin typeface="HelveticaNeueLT Std Lt"/>
                <a:cs typeface="HelveticaNeueLT Std Lt"/>
              </a:defRPr>
            </a:lvl2pPr>
            <a:lvl3pPr marL="1143000" indent="-228600">
              <a:spcBef>
                <a:spcPct val="20000"/>
              </a:spcBef>
              <a:buFont typeface="Arial"/>
              <a:buChar char="•"/>
              <a:defRPr sz="2400" b="0" i="0">
                <a:latin typeface="HelveticaNeueLT Std Lt"/>
                <a:cs typeface="HelveticaNeueLT Std Lt"/>
              </a:defRPr>
            </a:lvl3pPr>
            <a:lvl4pPr marL="1600200" indent="-228600">
              <a:spcBef>
                <a:spcPct val="20000"/>
              </a:spcBef>
              <a:buFont typeface="Arial"/>
              <a:buChar char="–"/>
              <a:defRPr sz="2000" b="0" i="0">
                <a:latin typeface="HelveticaNeueLT Std Lt"/>
                <a:cs typeface="HelveticaNeueLT Std Lt"/>
              </a:defRPr>
            </a:lvl4pPr>
            <a:lvl5pPr marL="2057400" indent="-228600">
              <a:spcBef>
                <a:spcPct val="20000"/>
              </a:spcBef>
              <a:buFont typeface="Arial"/>
              <a:buChar char="»"/>
              <a:defRPr sz="2000" b="0" i="0">
                <a:latin typeface="HelveticaNeueLT Std Lt"/>
                <a:cs typeface="HelveticaNeueLT Std L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lvl="1" indent="0">
              <a:buNone/>
            </a:pPr>
            <a:r>
              <a:rPr lang="en-US" sz="2400" dirty="0">
                <a:latin typeface="Calibri" panose="020F0502020204030204" pitchFamily="34" charset="0"/>
                <a:cs typeface="Calibri" panose="020F0502020204030204" pitchFamily="34" charset="0"/>
              </a:rPr>
              <a:t>Super Users may take the following steps to create new reports: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Log in to your account</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“My Page” tab</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“Manager Reports” link to access reports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You will be re-directed to the Qtrac Reports Server</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“Show Report” button at the bottom to access saved reports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“Add new report” button at the bottom to create new reports</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“Create a new view button” button </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Click on the “Add” button </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You will see many fields on the left. Drag them into the below sections to create a customized view (you will want to add a “Filter” to filter by fields such as Creation Date, then drag the fields you will want to see in the Report to the “Rows” section. You can add calculated fields by dragging a field to the “Values” section.). You may also click on a field once it is in the below sections to edit the name of the field or change its calculation (sum, average, count, etc.).</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Once complete, Click on the “Build” button (You can select View options to change the reporting view as well) </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Once the report is built, enter the filter values such as Creation date or Office Name and click the “Refresh” button</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To download the report, click on any of the  “CSV / Excel / PDF” buttons. You can also Copy or Print the report. </a:t>
            </a:r>
          </a:p>
          <a:p>
            <a:pPr marL="1371600" lvl="2" indent="-457200">
              <a:buFont typeface="+mj-lt"/>
              <a:buAutoNum type="arabicPeriod"/>
            </a:pPr>
            <a:r>
              <a:rPr lang="en-US" sz="1600" dirty="0">
                <a:latin typeface="Calibri" panose="020F0502020204030204" pitchFamily="34" charset="0"/>
                <a:cs typeface="Calibri" panose="020F0502020204030204" pitchFamily="34" charset="0"/>
              </a:rPr>
              <a:t>To save this customized report, click on the “         ”(Save Icon) in the top-left corner and name the Report.</a:t>
            </a:r>
          </a:p>
          <a:p>
            <a:pPr marL="914400" lvl="2" indent="0">
              <a:buNone/>
            </a:pPr>
            <a:endParaRPr lang="en-US" sz="1600" dirty="0">
              <a:latin typeface="Calibri" panose="020F0502020204030204" pitchFamily="34" charset="0"/>
              <a:cs typeface="Calibri" panose="020F0502020204030204" pitchFamily="34" charset="0"/>
            </a:endParaRPr>
          </a:p>
          <a:p>
            <a:pPr marL="914400" lvl="2" indent="0">
              <a:buNone/>
            </a:pPr>
            <a:r>
              <a:rPr lang="en-US" sz="1600" dirty="0">
                <a:latin typeface="Calibri" panose="020F0502020204030204" pitchFamily="34" charset="0"/>
                <a:cs typeface="Calibri" panose="020F0502020204030204" pitchFamily="34" charset="0"/>
              </a:rPr>
              <a:t>Step-by-step images follow on the next few slides.</a:t>
            </a:r>
          </a:p>
          <a:p>
            <a:pPr marL="914400" lvl="2" indent="0">
              <a:buNone/>
            </a:pPr>
            <a:endParaRPr lang="en-US"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54E63C9-291E-4840-A156-E3217F99C48A}"/>
              </a:ext>
            </a:extLst>
          </p:cNvPr>
          <p:cNvSpPr txBox="1"/>
          <p:nvPr/>
        </p:nvSpPr>
        <p:spPr>
          <a:xfrm>
            <a:off x="4912772" y="0"/>
            <a:ext cx="2342611" cy="723267"/>
          </a:xfrm>
          <a:prstGeom prst="rect">
            <a:avLst/>
          </a:prstGeom>
          <a:noFill/>
        </p:spPr>
        <p:txBody>
          <a:bodyPr wrap="none" lIns="45711" tIns="22856" rIns="45711" bIns="22856" rtlCol="0">
            <a:spAutoFit/>
          </a:bodyPr>
          <a:lstStyle/>
          <a:p>
            <a:pPr algn="ctr"/>
            <a:r>
              <a:rPr lang="en-US" sz="4400" dirty="0">
                <a:solidFill>
                  <a:srgbClr val="39302A"/>
                </a:solidFill>
                <a:ea typeface="Lato" charset="0"/>
                <a:cs typeface="Lato" charset="0"/>
              </a:rPr>
              <a:t>Reporting</a:t>
            </a:r>
          </a:p>
        </p:txBody>
      </p:sp>
      <p:sp>
        <p:nvSpPr>
          <p:cNvPr id="6" name="Rectangle 5"/>
          <p:cNvSpPr/>
          <p:nvPr/>
        </p:nvSpPr>
        <p:spPr>
          <a:xfrm>
            <a:off x="5626460" y="744293"/>
            <a:ext cx="776519" cy="45719"/>
          </a:xfrm>
          <a:prstGeom prst="rect">
            <a:avLst/>
          </a:prstGeom>
          <a:solidFill>
            <a:srgbClr val="39302A"/>
          </a:solidFill>
          <a:ln w="6350" cap="flat" cmpd="sng" algn="ctr">
            <a:noFill/>
            <a:prstDash val="solid"/>
            <a:miter lim="800000"/>
          </a:ln>
          <a:effectLst/>
        </p:spPr>
        <p:txBody>
          <a:bodyPr lIns="45670" tIns="22836" rIns="45670" bIns="228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8931D"/>
              </a:solidFill>
              <a:effectLst/>
              <a:uLnTx/>
              <a:uFillTx/>
              <a:latin typeface="Lato Light" charset="0"/>
              <a:ea typeface="+mn-ea"/>
              <a:cs typeface="+mn-cs"/>
            </a:endParaRPr>
          </a:p>
        </p:txBody>
      </p:sp>
      <p:pic>
        <p:nvPicPr>
          <p:cNvPr id="2" name="Picture 1"/>
          <p:cNvPicPr>
            <a:picLocks noChangeAspect="1"/>
          </p:cNvPicPr>
          <p:nvPr/>
        </p:nvPicPr>
        <p:blipFill>
          <a:blip r:embed="rId2"/>
          <a:stretch>
            <a:fillRect/>
          </a:stretch>
        </p:blipFill>
        <p:spPr>
          <a:xfrm>
            <a:off x="5340897" y="5568424"/>
            <a:ext cx="367622" cy="207205"/>
          </a:xfrm>
          <a:prstGeom prst="rect">
            <a:avLst/>
          </a:prstGeom>
          <a:ln>
            <a:solidFill>
              <a:schemeClr val="tx1"/>
            </a:solidFill>
          </a:ln>
        </p:spPr>
      </p:pic>
    </p:spTree>
    <p:extLst>
      <p:ext uri="{BB962C8B-B14F-4D97-AF65-F5344CB8AC3E}">
        <p14:creationId xmlns:p14="http://schemas.microsoft.com/office/powerpoint/2010/main" val="234353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8ADF39ADE63341BB2BD08EB814601A" ma:contentTypeVersion="1" ma:contentTypeDescription="Create a new document." ma:contentTypeScope="" ma:versionID="776b5df05c74e2f11f5abe1cccc1fcae">
  <xsd:schema xmlns:xsd="http://www.w3.org/2001/XMLSchema" xmlns:xs="http://www.w3.org/2001/XMLSchema" xmlns:p="http://schemas.microsoft.com/office/2006/metadata/properties" xmlns:ns2="b8e63f8c-3bd4-478c-8898-3e4d9c138ff6" targetNamespace="http://schemas.microsoft.com/office/2006/metadata/properties" ma:root="true" ma:fieldsID="24c0ee583630dd88bb5ce29b566e1fcb" ns2:_="">
    <xsd:import namespace="b8e63f8c-3bd4-478c-8898-3e4d9c138ff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63f8c-3bd4-478c-8898-3e4d9c138ff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37D60B-2FAC-4B0B-AF46-677BA4BE80F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b8e63f8c-3bd4-478c-8898-3e4d9c138ff6"/>
    <ds:schemaRef ds:uri="http://www.w3.org/XML/1998/namespace"/>
    <ds:schemaRef ds:uri="http://purl.org/dc/elements/1.1/"/>
  </ds:schemaRefs>
</ds:datastoreItem>
</file>

<file path=customXml/itemProps2.xml><?xml version="1.0" encoding="utf-8"?>
<ds:datastoreItem xmlns:ds="http://schemas.openxmlformats.org/officeDocument/2006/customXml" ds:itemID="{F0E49405-579E-4357-AA17-5C23FFF05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63f8c-3bd4-478c-8898-3e4d9c13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9EEA4C-B492-46A0-B423-EEF427EE3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1830</TotalTime>
  <Words>1287</Words>
  <Application>Microsoft Office PowerPoint</Application>
  <PresentationFormat>Widescreen</PresentationFormat>
  <Paragraphs>138</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HelveticaNeueLT Std Lt</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Arbi Mesrkhani</dc:creator>
  <cp:lastModifiedBy>Johnsen, Jordyn C (ESD)</cp:lastModifiedBy>
  <cp:revision>104</cp:revision>
  <dcterms:created xsi:type="dcterms:W3CDTF">2021-02-16T23:22:53Z</dcterms:created>
  <dcterms:modified xsi:type="dcterms:W3CDTF">2021-07-02T17:29:42Z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0x010100258ADF39ADE63341BB2BD08EB814601A</vt:lpwstr>
  </property>
</Properties>
</file>