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4" r:id="rId1"/>
  </p:sldMasterIdLst>
  <p:notesMasterIdLst>
    <p:notesMasterId r:id="rId54"/>
  </p:notesMasterIdLst>
  <p:sldIdLst>
    <p:sldId id="343" r:id="rId2"/>
    <p:sldId id="344" r:id="rId3"/>
    <p:sldId id="417" r:id="rId4"/>
    <p:sldId id="416" r:id="rId5"/>
    <p:sldId id="380" r:id="rId6"/>
    <p:sldId id="381" r:id="rId7"/>
    <p:sldId id="382" r:id="rId8"/>
    <p:sldId id="383" r:id="rId9"/>
    <p:sldId id="384" r:id="rId10"/>
    <p:sldId id="385" r:id="rId11"/>
    <p:sldId id="418" r:id="rId12"/>
    <p:sldId id="419" r:id="rId13"/>
    <p:sldId id="386" r:id="rId14"/>
    <p:sldId id="420" r:id="rId15"/>
    <p:sldId id="387" r:id="rId16"/>
    <p:sldId id="421" r:id="rId17"/>
    <p:sldId id="412" r:id="rId18"/>
    <p:sldId id="422" r:id="rId19"/>
    <p:sldId id="388" r:id="rId20"/>
    <p:sldId id="389" r:id="rId21"/>
    <p:sldId id="393" r:id="rId22"/>
    <p:sldId id="423" r:id="rId23"/>
    <p:sldId id="398" r:id="rId24"/>
    <p:sldId id="428" r:id="rId25"/>
    <p:sldId id="413" r:id="rId26"/>
    <p:sldId id="429" r:id="rId27"/>
    <p:sldId id="390" r:id="rId28"/>
    <p:sldId id="391" r:id="rId29"/>
    <p:sldId id="392" r:id="rId30"/>
    <p:sldId id="397" r:id="rId31"/>
    <p:sldId id="394" r:id="rId32"/>
    <p:sldId id="424" r:id="rId33"/>
    <p:sldId id="395" r:id="rId34"/>
    <p:sldId id="396" r:id="rId35"/>
    <p:sldId id="399" r:id="rId36"/>
    <p:sldId id="400" r:id="rId37"/>
    <p:sldId id="401" r:id="rId38"/>
    <p:sldId id="402" r:id="rId39"/>
    <p:sldId id="403" r:id="rId40"/>
    <p:sldId id="404" r:id="rId41"/>
    <p:sldId id="405" r:id="rId42"/>
    <p:sldId id="414" r:id="rId43"/>
    <p:sldId id="406" r:id="rId44"/>
    <p:sldId id="407" r:id="rId45"/>
    <p:sldId id="425" r:id="rId46"/>
    <p:sldId id="426" r:id="rId47"/>
    <p:sldId id="427" r:id="rId48"/>
    <p:sldId id="408" r:id="rId49"/>
    <p:sldId id="409" r:id="rId50"/>
    <p:sldId id="410" r:id="rId51"/>
    <p:sldId id="415" r:id="rId52"/>
    <p:sldId id="411"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8E5"/>
    <a:srgbClr val="E7E6E6"/>
    <a:srgbClr val="F5F5F5"/>
    <a:srgbClr val="ECECEC"/>
    <a:srgbClr val="FFFFFF"/>
    <a:srgbClr val="FFF9E5"/>
    <a:srgbClr val="FFC921"/>
    <a:srgbClr val="FFF8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0846" autoAdjust="0"/>
  </p:normalViewPr>
  <p:slideViewPr>
    <p:cSldViewPr snapToGrid="0">
      <p:cViewPr varScale="1">
        <p:scale>
          <a:sx n="88" d="100"/>
          <a:sy n="88" d="100"/>
        </p:scale>
        <p:origin x="22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82120-194D-4391-8788-60658F89D1CC}" type="datetimeFigureOut">
              <a:rPr lang="en-US" smtClean="0"/>
              <a:t>4/26/2022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F85A1-B17C-4244-82AE-2C09CE96C36F}" type="slidenum">
              <a:rPr lang="en-US" smtClean="0"/>
              <a:t>‹#›</a:t>
            </a:fld>
            <a:endParaRPr lang="en-US"/>
          </a:p>
        </p:txBody>
      </p:sp>
    </p:spTree>
    <p:extLst>
      <p:ext uri="{BB962C8B-B14F-4D97-AF65-F5344CB8AC3E}">
        <p14:creationId xmlns:p14="http://schemas.microsoft.com/office/powerpoint/2010/main" val="73149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1. Who is the State-Level EO Officer? Who is your local EO Officer? </a:t>
            </a:r>
          </a:p>
          <a:p>
            <a:pPr>
              <a:defRPr/>
            </a:pPr>
            <a:r>
              <a:rPr lang="en-US" dirty="0"/>
              <a:t>Teresa Eckstein is the State-Level EO Officer. Look up your local EO Officer. </a:t>
            </a:r>
          </a:p>
          <a:p>
            <a:pPr>
              <a:defRPr/>
            </a:pPr>
            <a:endParaRPr lang="en-US" dirty="0"/>
          </a:p>
          <a:p>
            <a:pPr>
              <a:defRPr/>
            </a:pPr>
            <a:r>
              <a:rPr lang="en-US" b="1" dirty="0"/>
              <a:t>2. What does LEP stand for? </a:t>
            </a:r>
          </a:p>
          <a:p>
            <a:pPr>
              <a:defRPr/>
            </a:pPr>
            <a:r>
              <a:rPr lang="en-US" dirty="0"/>
              <a:t>Limited English Proficiency. </a:t>
            </a:r>
          </a:p>
          <a:p>
            <a:pPr>
              <a:defRPr/>
            </a:pPr>
            <a:endParaRPr lang="en-US" dirty="0"/>
          </a:p>
          <a:p>
            <a:pPr>
              <a:defRPr/>
            </a:pPr>
            <a:r>
              <a:rPr lang="en-US" b="1" dirty="0"/>
              <a:t>3. What do you do if a customer comes in who doesn’t speak English? </a:t>
            </a:r>
            <a:endParaRPr lang="en-US" dirty="0"/>
          </a:p>
          <a:p>
            <a:pPr>
              <a:defRPr/>
            </a:pPr>
            <a:r>
              <a:rPr lang="en-US" dirty="0"/>
              <a:t>You can do the following: </a:t>
            </a:r>
          </a:p>
          <a:p>
            <a:pPr>
              <a:defRPr/>
            </a:pPr>
            <a:r>
              <a:rPr lang="en-US" dirty="0"/>
              <a:t>• Use “I Speak” or international flag signs to identify the language they use </a:t>
            </a:r>
          </a:p>
          <a:p>
            <a:pPr>
              <a:defRPr/>
            </a:pPr>
            <a:r>
              <a:rPr lang="en-US" dirty="0"/>
              <a:t>• Have a bi-lingual staff talk with them if available </a:t>
            </a:r>
          </a:p>
          <a:p>
            <a:pPr>
              <a:defRPr/>
            </a:pPr>
            <a:r>
              <a:rPr lang="en-US" dirty="0"/>
              <a:t>• Obtaining interpreters – must offer the customer an interpreter and explain it is free to them </a:t>
            </a:r>
          </a:p>
          <a:p>
            <a:pPr>
              <a:defRPr/>
            </a:pPr>
            <a:r>
              <a:rPr lang="en-US" dirty="0"/>
              <a:t>• Use the Language Link telephone interpreter service to determine what the customer needs – not for providing ongoing service </a:t>
            </a:r>
          </a:p>
          <a:p>
            <a:pPr>
              <a:defRPr/>
            </a:pPr>
            <a:r>
              <a:rPr lang="en-US" dirty="0"/>
              <a:t>• Only use Google Translate if Language Link doesn’t have an interpreter available and only to let the customer know you are getting someone who speaks their language to help </a:t>
            </a:r>
          </a:p>
          <a:p>
            <a:pPr>
              <a:defRPr/>
            </a:pPr>
            <a:r>
              <a:rPr lang="en-US" dirty="0"/>
              <a:t>• Provide documents and brochures in alternate languages </a:t>
            </a:r>
          </a:p>
          <a:p>
            <a:pPr>
              <a:defRPr/>
            </a:pPr>
            <a:endParaRPr lang="en-US" dirty="0"/>
          </a:p>
          <a:p>
            <a:pPr>
              <a:defRPr/>
            </a:pPr>
            <a:r>
              <a:rPr lang="en-US" b="1" dirty="0"/>
              <a:t>4. Are you required to offer a sign language interpreter to a customer who is deaf and uses sign language? </a:t>
            </a:r>
          </a:p>
          <a:p>
            <a:pPr>
              <a:defRPr/>
            </a:pPr>
            <a:r>
              <a:rPr lang="en-US" dirty="0"/>
              <a:t>Yes </a:t>
            </a:r>
          </a:p>
          <a:p>
            <a:pPr>
              <a:defRPr/>
            </a:pPr>
            <a:endParaRPr lang="en-US" dirty="0"/>
          </a:p>
          <a:p>
            <a:pPr>
              <a:defRPr/>
            </a:pPr>
            <a:r>
              <a:rPr lang="en-US" b="1" dirty="0"/>
              <a:t>5. When are animals allowed in a WorkSource office? </a:t>
            </a:r>
            <a:endParaRPr lang="en-US" dirty="0"/>
          </a:p>
          <a:p>
            <a:pPr>
              <a:defRPr/>
            </a:pPr>
            <a:r>
              <a:rPr lang="en-US" dirty="0"/>
              <a:t>Service animals are allowed in the WorkSource office. Service animal means any dog that is individually trained to do work or perform tasks for the benefit of an individual with a disability, including a physical, sensory, psychiatric, intellectual, or other mental disability. Trained miniature horses can be allowed. </a:t>
            </a:r>
          </a:p>
          <a:p>
            <a:pPr>
              <a:defRPr/>
            </a:pPr>
            <a:r>
              <a:rPr lang="en-US" dirty="0"/>
              <a:t>The work or tasks performed by a service animal must be directly related to the individual’s disability. </a:t>
            </a:r>
          </a:p>
          <a:p>
            <a:pPr>
              <a:defRPr/>
            </a:pPr>
            <a:r>
              <a:rPr lang="en-US" dirty="0"/>
              <a:t>The training is more than just obedience training and the dog must be clean, groomed and under the control of the owner. </a:t>
            </a:r>
          </a:p>
          <a:p>
            <a:pPr>
              <a:defRPr/>
            </a:pPr>
            <a:r>
              <a:rPr lang="en-US" dirty="0"/>
              <a:t>The provision of emotional support, well-being, comfort, or companionship, without more, do not constitute work or tasks, and they are not service animals. You may need to make a reasonable accommodation to allow a person with a disability to bring their comfort animal to WorkSource. Reach out to your local EO Officer for assistance. </a:t>
            </a:r>
          </a:p>
          <a:p>
            <a:pPr>
              <a:defRPr/>
            </a:pPr>
            <a:endParaRPr lang="en-US" dirty="0"/>
          </a:p>
          <a:p>
            <a:pPr>
              <a:defRPr/>
            </a:pPr>
            <a:r>
              <a:rPr lang="en-US" b="1" dirty="0"/>
              <a:t>6. What are examples of reasonable accommodations WorkSource might need to provide to customers? </a:t>
            </a:r>
          </a:p>
          <a:p>
            <a:pPr>
              <a:defRPr/>
            </a:pPr>
            <a:r>
              <a:rPr lang="en-US" dirty="0"/>
              <a:t>• Providing information in Braille </a:t>
            </a:r>
          </a:p>
          <a:p>
            <a:pPr>
              <a:defRPr/>
            </a:pPr>
            <a:r>
              <a:rPr lang="en-US" dirty="0"/>
              <a:t>• Recorded materials </a:t>
            </a:r>
          </a:p>
          <a:p>
            <a:pPr>
              <a:defRPr/>
            </a:pPr>
            <a:r>
              <a:rPr lang="en-US" dirty="0"/>
              <a:t>• Someone to read the material to an individual </a:t>
            </a:r>
          </a:p>
          <a:p>
            <a:pPr>
              <a:defRPr/>
            </a:pPr>
            <a:r>
              <a:rPr lang="en-US" dirty="0"/>
              <a:t>• Sign language interpreters.</a:t>
            </a:r>
          </a:p>
          <a:p>
            <a:pPr>
              <a:defRPr/>
            </a:pPr>
            <a:r>
              <a:rPr lang="en-US" dirty="0"/>
              <a:t>Religious accommodation it’s a type of accommodation but not a reasonable accommodation. </a:t>
            </a:r>
          </a:p>
          <a:p>
            <a:pPr>
              <a:defRPr/>
            </a:pPr>
            <a:endParaRPr lang="en-US" dirty="0"/>
          </a:p>
          <a:p>
            <a:pPr>
              <a:defRPr/>
            </a:pPr>
            <a:r>
              <a:rPr lang="en-US" b="1" dirty="0"/>
              <a:t>7. Does sex discrimination include gender identity? </a:t>
            </a:r>
            <a:endParaRPr lang="en-US" dirty="0"/>
          </a:p>
          <a:p>
            <a:pPr>
              <a:defRPr/>
            </a:pPr>
            <a:r>
              <a:rPr lang="en-US" dirty="0"/>
              <a:t>Yes </a:t>
            </a:r>
          </a:p>
          <a:p>
            <a:pPr>
              <a:defRPr/>
            </a:pPr>
            <a:endParaRPr lang="en-US" dirty="0"/>
          </a:p>
          <a:p>
            <a:pPr>
              <a:defRPr/>
            </a:pPr>
            <a:r>
              <a:rPr lang="en-US" b="1" dirty="0"/>
              <a:t>8. What do you do if a customer tells you they feel discriminated against? </a:t>
            </a:r>
          </a:p>
          <a:p>
            <a:pPr>
              <a:defRPr/>
            </a:pPr>
            <a:r>
              <a:rPr lang="en-US" dirty="0"/>
              <a:t>1. If a customer tells you they are feeling discriminated against at WorkSource or by a One Stop partner, you must first give them their rights to file a formal complaint. a. You can get a supervisor or your Local EO Officer, but can’t make them wait for their rights if those people aren’t available. </a:t>
            </a:r>
          </a:p>
          <a:p>
            <a:pPr>
              <a:defRPr/>
            </a:pPr>
            <a:r>
              <a:rPr lang="en-US" dirty="0"/>
              <a:t>b. You can get the information from the EO poster. </a:t>
            </a:r>
          </a:p>
          <a:p>
            <a:pPr>
              <a:defRPr/>
            </a:pPr>
            <a:r>
              <a:rPr lang="en-US" dirty="0"/>
              <a:t>c. A formal discrimination complaint under WIOA must be in writing and within 180 days from the last incident of alleged discrimination. </a:t>
            </a:r>
          </a:p>
          <a:p>
            <a:pPr>
              <a:defRPr/>
            </a:pPr>
            <a:r>
              <a:rPr lang="en-US" dirty="0"/>
              <a:t>d. You can offer a complaint form, or they can write it another way. Forward written complaints to local EO officer right away. </a:t>
            </a:r>
          </a:p>
          <a:p>
            <a:pPr>
              <a:defRPr/>
            </a:pPr>
            <a:r>
              <a:rPr lang="en-US" dirty="0"/>
              <a:t>e. After you notify them of their rights, you should continue to provide service. </a:t>
            </a:r>
          </a:p>
          <a:p>
            <a:pPr>
              <a:defRPr/>
            </a:pPr>
            <a:r>
              <a:rPr lang="en-US" dirty="0"/>
              <a:t>f. You might be able to provide the service they were upset about, but you cannot determine if it was discrimination or not, and cannot resolve discrimination. </a:t>
            </a:r>
          </a:p>
          <a:p>
            <a:pPr>
              <a:defRPr/>
            </a:pPr>
            <a:r>
              <a:rPr lang="en-US" dirty="0"/>
              <a:t>g. Keep the complaint confidential </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3</a:t>
            </a:fld>
            <a:endParaRPr lang="en-US"/>
          </a:p>
        </p:txBody>
      </p:sp>
    </p:spTree>
    <p:extLst>
      <p:ext uri="{BB962C8B-B14F-4D97-AF65-F5344CB8AC3E}">
        <p14:creationId xmlns:p14="http://schemas.microsoft.com/office/powerpoint/2010/main" val="3973319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These are questions for discussion. Ask people to volunteer to respond.</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Can add your local demographic data to the slide.</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14</a:t>
            </a:fld>
            <a:endParaRPr lang="en-US"/>
          </a:p>
        </p:txBody>
      </p:sp>
    </p:spTree>
    <p:extLst>
      <p:ext uri="{BB962C8B-B14F-4D97-AF65-F5344CB8AC3E}">
        <p14:creationId xmlns:p14="http://schemas.microsoft.com/office/powerpoint/2010/main" val="1493206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We recommend having desk aides with instructions on how to access Language Link, bi-lingual staff, interpreters. Binder at the front desk (if your office still has a front desk)</a:t>
            </a:r>
          </a:p>
          <a:p>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Sometimes customers will bring a family member or friend to interpret. You still have to offer the customer an interpreter. We want to ensure the customer understands the specifics of the services being provided, especially when it comes to eligibility and requirements for a program. You could explain to them that to ensure they are provided accurate information; </a:t>
            </a:r>
            <a:r>
              <a:rPr lang="en-US" altLang="en-US" b="1" u="sng" dirty="0">
                <a:ea typeface="ＭＳ Ｐゴシック" panose="020B0600070205080204" pitchFamily="34" charset="-128"/>
              </a:rPr>
              <a:t>you</a:t>
            </a:r>
            <a:r>
              <a:rPr lang="en-US" altLang="en-US" dirty="0">
                <a:ea typeface="ＭＳ Ｐゴシック" panose="020B0600070205080204" pitchFamily="34" charset="-128"/>
              </a:rPr>
              <a:t> need an interpreter for the conversation. If they decline an interpreter and they really want to use either their family member or friend, be sure to note that in the system and when you meet with them again, offer them an interpreter again. </a:t>
            </a:r>
          </a:p>
          <a:p>
            <a:pPr eaLnBrk="1" hangingPunct="1">
              <a:spcBef>
                <a:spcPct val="0"/>
              </a:spcBef>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We are currently updating ESD’s LEP Plan which includes determining what vital documents about services are and to identify which languages are most used. </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15</a:t>
            </a:fld>
            <a:endParaRPr lang="en-US"/>
          </a:p>
        </p:txBody>
      </p:sp>
    </p:spTree>
    <p:extLst>
      <p:ext uri="{BB962C8B-B14F-4D97-AF65-F5344CB8AC3E}">
        <p14:creationId xmlns:p14="http://schemas.microsoft.com/office/powerpoint/2010/main" val="307071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LEP Scenario 1 – What Language?</a:t>
            </a:r>
            <a:endParaRPr lang="en-US" sz="800" dirty="0"/>
          </a:p>
          <a:p>
            <a:pPr>
              <a:defRPr/>
            </a:pPr>
            <a:r>
              <a:rPr lang="en-US" b="1" dirty="0"/>
              <a:t>Answer Key</a:t>
            </a:r>
            <a:endParaRPr lang="en-US" sz="800" dirty="0"/>
          </a:p>
          <a:p>
            <a:pPr>
              <a:defRPr/>
            </a:pPr>
            <a:r>
              <a:rPr lang="en-US" b="1" dirty="0"/>
              <a:t> </a:t>
            </a:r>
            <a:endParaRPr lang="en-US" sz="1000" dirty="0"/>
          </a:p>
          <a:p>
            <a:pPr>
              <a:defRPr/>
            </a:pPr>
            <a:r>
              <a:rPr lang="en-US" b="1" dirty="0"/>
              <a:t>Read the scenario and spend 10 minutes discussing. Have one person volunteer to share with larger group.</a:t>
            </a:r>
            <a:endParaRPr lang="en-US" dirty="0"/>
          </a:p>
          <a:p>
            <a:pPr>
              <a:defRPr/>
            </a:pPr>
            <a:endParaRPr lang="en-US" sz="1000" dirty="0"/>
          </a:p>
          <a:p>
            <a:pPr>
              <a:defRPr/>
            </a:pPr>
            <a:r>
              <a:rPr lang="en-US" dirty="0"/>
              <a:t>You are working in the resource room and a customer walks in. You greet them. They respond, “I don’t speak English”, in an accent you aren’t familiar with. There are no bi-lingual staff in the office, and no one else around to help you. </a:t>
            </a:r>
            <a:endParaRPr lang="en-US" sz="1000" dirty="0"/>
          </a:p>
          <a:p>
            <a:pPr>
              <a:defRPr/>
            </a:pPr>
            <a:endParaRPr lang="en-US" sz="1000" b="1" dirty="0">
              <a:cs typeface="+mn-cs"/>
            </a:endParaRPr>
          </a:p>
          <a:p>
            <a:pPr>
              <a:defRPr/>
            </a:pPr>
            <a:r>
              <a:rPr lang="en-US" sz="1000" b="1" dirty="0">
                <a:cs typeface="+mn-cs"/>
              </a:rPr>
              <a:t>1. </a:t>
            </a:r>
            <a:r>
              <a:rPr lang="en-US" b="1" dirty="0">
                <a:cs typeface="+mn-cs"/>
              </a:rPr>
              <a:t>How do you figure out which language they speak? </a:t>
            </a:r>
            <a:endParaRPr lang="en-US" sz="1000" dirty="0">
              <a:cs typeface="+mn-cs"/>
            </a:endParaRPr>
          </a:p>
          <a:p>
            <a:pPr>
              <a:defRPr/>
            </a:pPr>
            <a:r>
              <a:rPr lang="en-US" dirty="0"/>
              <a:t>I-Speak Card or Flags. If that doesn’t work Google Translate.</a:t>
            </a:r>
          </a:p>
          <a:p>
            <a:pPr>
              <a:defRPr/>
            </a:pPr>
            <a:endParaRPr lang="en-US" b="1" dirty="0">
              <a:cs typeface="+mn-cs"/>
            </a:endParaRPr>
          </a:p>
          <a:p>
            <a:pPr>
              <a:defRPr/>
            </a:pPr>
            <a:r>
              <a:rPr lang="en-US" b="1" dirty="0">
                <a:cs typeface="+mn-cs"/>
              </a:rPr>
              <a:t>2. What do you do next? </a:t>
            </a:r>
            <a:endParaRPr lang="en-US" sz="1000" dirty="0">
              <a:cs typeface="+mn-cs"/>
            </a:endParaRPr>
          </a:p>
          <a:p>
            <a:pPr>
              <a:defRPr/>
            </a:pPr>
            <a:r>
              <a:rPr lang="en-US" dirty="0"/>
              <a:t>Use bi-lingual staff or telephone translation service to find out what services they are seeking. </a:t>
            </a:r>
            <a:endParaRPr lang="en-US" sz="1000" dirty="0"/>
          </a:p>
          <a:p>
            <a:pPr>
              <a:defRPr/>
            </a:pPr>
            <a:r>
              <a:rPr lang="en-US" dirty="0"/>
              <a:t>Ensure customer knows you are getting them help. Don’t leave the sitting without ensuring they know you are getting help.</a:t>
            </a:r>
          </a:p>
          <a:p>
            <a:pPr>
              <a:defRPr/>
            </a:pPr>
            <a:endParaRPr lang="en-US" b="1" dirty="0">
              <a:cs typeface="+mn-cs"/>
            </a:endParaRPr>
          </a:p>
          <a:p>
            <a:pPr>
              <a:defRPr/>
            </a:pPr>
            <a:r>
              <a:rPr lang="en-US" b="1" dirty="0">
                <a:cs typeface="+mn-cs"/>
              </a:rPr>
              <a:t>3. What if they want to attend workshops and apply for services? How will services be provided?</a:t>
            </a:r>
            <a:endParaRPr lang="en-US" sz="1000" dirty="0">
              <a:cs typeface="+mn-cs"/>
            </a:endParaRPr>
          </a:p>
          <a:p>
            <a:pPr>
              <a:defRPr/>
            </a:pPr>
            <a:r>
              <a:rPr lang="en-US" dirty="0"/>
              <a:t>Qualified bi-lingual staff or hire qualified interpreter. Can’t use telephone translation services for ongoing services. Do NOT use Google Translate other than to figure out what language they speak, or to let them know you are getting them services in their language. Google Translate is not accurate for technical terminology. </a:t>
            </a:r>
            <a:endParaRPr lang="en-US" sz="1000" dirty="0"/>
          </a:p>
          <a:p>
            <a:pPr>
              <a:defRPr/>
            </a:pPr>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17</a:t>
            </a:fld>
            <a:endParaRPr lang="en-US"/>
          </a:p>
        </p:txBody>
      </p:sp>
    </p:spTree>
    <p:extLst>
      <p:ext uri="{BB962C8B-B14F-4D97-AF65-F5344CB8AC3E}">
        <p14:creationId xmlns:p14="http://schemas.microsoft.com/office/powerpoint/2010/main" val="393765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LEP Scenario 2 – My child will translate</a:t>
            </a:r>
          </a:p>
          <a:p>
            <a:pPr>
              <a:defRPr/>
            </a:pPr>
            <a:endParaRPr lang="en-US" b="1" dirty="0"/>
          </a:p>
          <a:p>
            <a:pPr>
              <a:defRPr/>
            </a:pPr>
            <a:r>
              <a:rPr lang="en-US" b="1" dirty="0"/>
              <a:t>Answer Key</a:t>
            </a:r>
            <a:endParaRPr lang="en-US" sz="800" dirty="0"/>
          </a:p>
          <a:p>
            <a:pPr>
              <a:defRPr/>
            </a:pPr>
            <a:r>
              <a:rPr lang="en-US" b="1" dirty="0"/>
              <a:t> </a:t>
            </a:r>
            <a:endParaRPr lang="en-US" sz="1000" dirty="0"/>
          </a:p>
          <a:p>
            <a:pPr>
              <a:defRPr/>
            </a:pPr>
            <a:r>
              <a:rPr lang="en-US" b="1" dirty="0"/>
              <a:t>Read the scenario and spend 10 minutes discussing. Have one person volunteer to share with larger group.</a:t>
            </a:r>
            <a:endParaRPr lang="en-US" dirty="0"/>
          </a:p>
          <a:p>
            <a:pPr>
              <a:defRPr/>
            </a:pPr>
            <a:endParaRPr lang="en-US" sz="1000" dirty="0"/>
          </a:p>
          <a:p>
            <a:pPr>
              <a:defRPr/>
            </a:pPr>
            <a:r>
              <a:rPr lang="en-US" dirty="0"/>
              <a:t>You are working in the resource room and a customer comes in with his daughter. The girl explains that her dad wants help to find a job and she will translate, because he only speaks Mandarin. She says she does this all the time.</a:t>
            </a:r>
            <a:r>
              <a:rPr lang="en-US" sz="1100" dirty="0"/>
              <a:t>  </a:t>
            </a:r>
            <a:endParaRPr lang="en-US" sz="1000" dirty="0"/>
          </a:p>
          <a:p>
            <a:pPr>
              <a:defRPr/>
            </a:pPr>
            <a:endParaRPr lang="en-US" sz="1000" b="1" dirty="0">
              <a:cs typeface="+mn-cs"/>
            </a:endParaRPr>
          </a:p>
          <a:p>
            <a:pPr>
              <a:defRPr/>
            </a:pPr>
            <a:r>
              <a:rPr lang="en-US" sz="1000" b="1" dirty="0">
                <a:cs typeface="+mn-cs"/>
              </a:rPr>
              <a:t>1. </a:t>
            </a:r>
            <a:r>
              <a:rPr lang="en-US" b="1" dirty="0">
                <a:cs typeface="+mn-cs"/>
              </a:rPr>
              <a:t>Do you have the child translate for you? </a:t>
            </a:r>
            <a:endParaRPr lang="en-US" sz="1000" dirty="0">
              <a:cs typeface="+mn-cs"/>
            </a:endParaRPr>
          </a:p>
          <a:p>
            <a:pPr>
              <a:defRPr/>
            </a:pPr>
            <a:r>
              <a:rPr lang="en-US" dirty="0"/>
              <a:t>Only to explain that you need to use the telephone interpreter service, and to explain you need to get an interpreter. The daughter can stay with you and her dad, so he is comfortable and trusts what the telephone interpreter or in-person interpreter says. </a:t>
            </a:r>
            <a:endParaRPr lang="en-US" sz="1000" dirty="0"/>
          </a:p>
          <a:p>
            <a:pPr>
              <a:defRPr/>
            </a:pPr>
            <a:endParaRPr lang="en-US" sz="1000" b="1" dirty="0">
              <a:cs typeface="+mn-cs"/>
            </a:endParaRPr>
          </a:p>
          <a:p>
            <a:pPr>
              <a:defRPr/>
            </a:pPr>
            <a:r>
              <a:rPr lang="en-US" sz="1000" b="1" dirty="0">
                <a:cs typeface="+mn-cs"/>
              </a:rPr>
              <a:t>2. </a:t>
            </a:r>
            <a:r>
              <a:rPr lang="en-US" b="1" dirty="0">
                <a:cs typeface="+mn-cs"/>
              </a:rPr>
              <a:t>Could there be any problems with the daughter translating? If so, what? </a:t>
            </a:r>
            <a:endParaRPr lang="en-US" sz="1000" dirty="0">
              <a:cs typeface="+mn-cs"/>
            </a:endParaRPr>
          </a:p>
          <a:p>
            <a:pPr>
              <a:defRPr/>
            </a:pPr>
            <a:r>
              <a:rPr lang="en-US" dirty="0"/>
              <a:t>Yes. There are many technical terms that the customer will need to have explained to them so they understand the services available to them, how to apply, and if they qualify or not. Even adults who aren’t trained as well as you wouldn’t understand them.</a:t>
            </a:r>
          </a:p>
          <a:p>
            <a:pPr>
              <a:defRPr/>
            </a:pPr>
            <a:endParaRPr lang="en-US" b="1" dirty="0">
              <a:cs typeface="+mn-cs"/>
            </a:endParaRPr>
          </a:p>
          <a:p>
            <a:pPr>
              <a:defRPr/>
            </a:pPr>
            <a:r>
              <a:rPr lang="en-US" b="1" dirty="0">
                <a:cs typeface="+mn-cs"/>
              </a:rPr>
              <a:t>3. W</a:t>
            </a:r>
            <a:r>
              <a:rPr lang="en-US" b="1" dirty="0"/>
              <a:t>hat do you do if the customer continues to decline an interpreter?  </a:t>
            </a:r>
          </a:p>
          <a:p>
            <a:pPr>
              <a:defRPr/>
            </a:pPr>
            <a:r>
              <a:rPr lang="en-US" dirty="0"/>
              <a:t>Explain that the interpreter is for you. It is information that you need to provide and you need for the interpreter to translate the information you need to provide to them, so you can ensure they understand it. </a:t>
            </a:r>
            <a:endParaRPr lang="en-US" sz="1000" dirty="0"/>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18</a:t>
            </a:fld>
            <a:endParaRPr lang="en-US"/>
          </a:p>
        </p:txBody>
      </p:sp>
    </p:spTree>
    <p:extLst>
      <p:ext uri="{BB962C8B-B14F-4D97-AF65-F5344CB8AC3E}">
        <p14:creationId xmlns:p14="http://schemas.microsoft.com/office/powerpoint/2010/main" val="3065755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ea typeface="ＭＳ Ｐゴシック" panose="020B0600070205080204" pitchFamily="34" charset="-128"/>
              </a:rPr>
              <a:t>The Local EO Officer will ensure that the facilities in their local area are accessible and they will conduct an ADA review every three years.</a:t>
            </a:r>
          </a:p>
          <a:p>
            <a:pPr>
              <a:defRPr/>
            </a:pPr>
            <a:endParaRPr lang="en-US" altLang="en-US" dirty="0">
              <a:ea typeface="ＭＳ Ｐゴシック" panose="020B0600070205080204" pitchFamily="34" charset="-128"/>
            </a:endParaRPr>
          </a:p>
          <a:p>
            <a:pPr>
              <a:defRPr/>
            </a:pPr>
            <a:r>
              <a:rPr lang="en-US" altLang="en-US" b="1" dirty="0">
                <a:ea typeface="ＭＳ Ｐゴシック" panose="020B0600070205080204" pitchFamily="34" charset="-128"/>
              </a:rPr>
              <a:t>Facilities</a:t>
            </a:r>
          </a:p>
          <a:p>
            <a:pPr>
              <a:defRPr/>
            </a:pPr>
            <a:r>
              <a:rPr lang="en-US" dirty="0"/>
              <a:t>For our facilities they need to be architecturally accessible and meet or exceed ADA (Americans with Disabilities Act) standards. This includes wide aisles and pathways with nothing obstructing them so that people with mobility disabilities (use wheelchairs) can move around easily. </a:t>
            </a:r>
          </a:p>
          <a:p>
            <a:pPr>
              <a:defRPr/>
            </a:pPr>
            <a:r>
              <a:rPr lang="en-US" dirty="0"/>
              <a:t> </a:t>
            </a:r>
          </a:p>
          <a:p>
            <a:pPr>
              <a:defRPr/>
            </a:pPr>
            <a:r>
              <a:rPr lang="en-US" dirty="0"/>
              <a:t>Programs must be available at accessible locations. </a:t>
            </a:r>
          </a:p>
          <a:p>
            <a:pPr>
              <a:defRPr/>
            </a:pPr>
            <a:r>
              <a:rPr lang="en-US" dirty="0"/>
              <a:t>If you are providing a service at a different location like a library, you need to make sure its accessible for people with disabilities. If for some reason a service is offered in a facility that is not accessible, you will need to tell people when and where that service will be offered in an accessible location. </a:t>
            </a:r>
            <a:endParaRPr lang="en-US" altLang="en-US" dirty="0">
              <a:ea typeface="ＭＳ Ｐゴシック" panose="020B0600070205080204" pitchFamily="34" charset="-128"/>
            </a:endParaRPr>
          </a:p>
          <a:p>
            <a:pPr>
              <a:defRPr/>
            </a:pPr>
            <a:endParaRPr lang="en-US" dirty="0"/>
          </a:p>
          <a:p>
            <a:pPr>
              <a:defRPr/>
            </a:pPr>
            <a:r>
              <a:rPr lang="en-US" b="1" dirty="0"/>
              <a:t>Communication</a:t>
            </a:r>
          </a:p>
          <a:p>
            <a:pPr>
              <a:defRPr/>
            </a:pPr>
            <a:r>
              <a:rPr lang="en-US" dirty="0"/>
              <a:t>WA Relay Service number, as I mentioned earlier, you need to include relay 711 when a phone number is listed so that people have the option of using that number. People who are deaf, hard of hearing, can contact us through relay service.</a:t>
            </a:r>
          </a:p>
          <a:p>
            <a:pPr>
              <a:defRPr/>
            </a:pPr>
            <a:endParaRPr lang="en-US" b="1" dirty="0"/>
          </a:p>
          <a:p>
            <a:pPr>
              <a:defRPr/>
            </a:pPr>
            <a:r>
              <a:rPr lang="en-US" b="1" dirty="0"/>
              <a:t>Auxiliary Aids and Services</a:t>
            </a:r>
          </a:p>
          <a:p>
            <a:pPr>
              <a:defRPr/>
            </a:pPr>
            <a:r>
              <a:rPr lang="en-US" dirty="0"/>
              <a:t>Auxiliary Aids and Services. We want to ensure we are being inclusive and providing as much of the services as we can to all customers we serve. A majority of WorkSource offices have at least 1 accessible workstation in the resource room and training rooms. For these workstations, there is standard assistive technology on the desktop that includes a magnifier, narrator, on-screen keyboard, and the ability to adjust the contrast.</a:t>
            </a:r>
          </a:p>
          <a:p>
            <a:pPr>
              <a:defRPr/>
            </a:pPr>
            <a:r>
              <a:rPr lang="en-US" dirty="0"/>
              <a:t> </a:t>
            </a:r>
          </a:p>
          <a:p>
            <a:pPr>
              <a:defRPr/>
            </a:pPr>
            <a:r>
              <a:rPr lang="en-US" dirty="0"/>
              <a:t>The accessible workstations have a desk and chair that raises and lowers, and a large screen monitor (24”) with an adjustable arm. </a:t>
            </a:r>
          </a:p>
          <a:p>
            <a:pPr>
              <a:defRPr/>
            </a:pPr>
            <a:r>
              <a:rPr lang="en-US" dirty="0"/>
              <a:t> </a:t>
            </a:r>
          </a:p>
          <a:p>
            <a:pPr>
              <a:defRPr/>
            </a:pPr>
            <a:r>
              <a:rPr lang="en-US" dirty="0"/>
              <a:t>Many customers also bring in their own assistive technology such as iPads with speech assistance. </a:t>
            </a:r>
          </a:p>
          <a:p>
            <a:pPr>
              <a:defRPr/>
            </a:pPr>
            <a:r>
              <a:rPr lang="en-US" dirty="0"/>
              <a:t>We are also required to provide Sign language interpreters for people who use sign language.  We will talk more about this later in the training about providing reasonable accommodations for people with disabilities. </a:t>
            </a:r>
          </a:p>
          <a:p>
            <a:pPr>
              <a:defRPr/>
            </a:pPr>
            <a:endParaRPr lang="en-US" dirty="0"/>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19</a:t>
            </a:fld>
            <a:endParaRPr lang="en-US"/>
          </a:p>
        </p:txBody>
      </p:sp>
    </p:spTree>
    <p:extLst>
      <p:ext uri="{BB962C8B-B14F-4D97-AF65-F5344CB8AC3E}">
        <p14:creationId xmlns:p14="http://schemas.microsoft.com/office/powerpoint/2010/main" val="227740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a:defRPr/>
            </a:pPr>
            <a:r>
              <a:rPr lang="en-US" dirty="0"/>
              <a:t>Service Animals. WA state law used to not specify the type of animal allowed to be a service animal. The law was updated Jan 2019 and was changed to mirror the federal law. Now service animals can only be a dog or miniature horse.</a:t>
            </a:r>
          </a:p>
          <a:p>
            <a:pPr>
              <a:defRPr/>
            </a:pPr>
            <a:r>
              <a:rPr lang="en-US" dirty="0"/>
              <a:t> </a:t>
            </a:r>
          </a:p>
          <a:p>
            <a:pPr>
              <a:defRPr/>
            </a:pPr>
            <a:r>
              <a:rPr lang="en-US" dirty="0"/>
              <a:t>The training is more than just obedience training, they are trained to perform specific individualized tasks for the individual. People can purchase certificates online that say the animal is a service animal, there is no standard for that. They can purchase leashes, collars, and vests that say service animal, but these are not required. </a:t>
            </a:r>
          </a:p>
          <a:p>
            <a:pPr>
              <a:defRPr/>
            </a:pPr>
            <a:r>
              <a:rPr lang="en-US" dirty="0"/>
              <a:t> </a:t>
            </a:r>
          </a:p>
          <a:p>
            <a:pPr>
              <a:defRPr/>
            </a:pPr>
            <a:r>
              <a:rPr lang="en-US" dirty="0"/>
              <a:t>Emotional support or comfort animals, these animals are not trained to perform a specific task and are not service animals. You may need to consider allowing someone to bring an emotional support animal into a WS center as an accommodation for their disability. You may have someone who is anxious around other people, wants to attend a workshop, and having the animal with them would allow them to attend. These are determined on a case-by-case basis and determined on the circumstances. You can talk to your manager or EO officer about allowing them to bring in their animal as an accommodation.</a:t>
            </a:r>
          </a:p>
          <a:p>
            <a:pPr>
              <a:defRPr/>
            </a:pPr>
            <a:r>
              <a:rPr lang="en-US" dirty="0"/>
              <a:t> </a:t>
            </a:r>
          </a:p>
          <a:p>
            <a:pPr>
              <a:defRPr/>
            </a:pPr>
            <a:r>
              <a:rPr lang="en-US" dirty="0"/>
              <a:t>If a customer comes in with a dog and the dog is under their control, we recommend not saying anything, just let the customer use the services they need. If your office policy is to ask customers when they have an animal, or the dog is disruptive you can ask the customer two questions –</a:t>
            </a:r>
          </a:p>
          <a:p>
            <a:pPr>
              <a:defRPr/>
            </a:pPr>
            <a:r>
              <a:rPr lang="en-US" dirty="0"/>
              <a:t> </a:t>
            </a:r>
          </a:p>
          <a:p>
            <a:pPr marL="171450" indent="-171450">
              <a:buFont typeface="Arial" panose="020B0604020202020204" pitchFamily="34" charset="0"/>
              <a:buChar char="•"/>
              <a:defRPr/>
            </a:pPr>
            <a:r>
              <a:rPr lang="en-US" dirty="0"/>
              <a:t>Is this a service animal that has been trained to provide a service for a disability?</a:t>
            </a:r>
          </a:p>
          <a:p>
            <a:pPr marL="171450" indent="-171450">
              <a:buFont typeface="Arial" panose="020B0604020202020204" pitchFamily="34" charset="0"/>
              <a:buChar char="•"/>
              <a:defRPr/>
            </a:pPr>
            <a:r>
              <a:rPr lang="en-US" dirty="0"/>
              <a:t>What service has the animal been trained to provide?</a:t>
            </a:r>
          </a:p>
          <a:p>
            <a:pPr>
              <a:defRPr/>
            </a:pPr>
            <a:r>
              <a:rPr lang="en-US" dirty="0"/>
              <a:t> </a:t>
            </a:r>
          </a:p>
          <a:p>
            <a:pPr>
              <a:defRPr/>
            </a:pPr>
            <a:r>
              <a:rPr lang="en-US" dirty="0"/>
              <a:t>You can’t ask them what their disability is. It would be better to pull customer aside to ask these questions. If they start to tell you about their disability, please stop them and be sure to keep the information confidential. </a:t>
            </a:r>
          </a:p>
          <a:p>
            <a:pPr>
              <a:defRPr/>
            </a:pPr>
            <a:r>
              <a:rPr lang="en-US" dirty="0"/>
              <a:t> </a:t>
            </a:r>
          </a:p>
          <a:p>
            <a:pPr>
              <a:defRPr/>
            </a:pPr>
            <a:r>
              <a:rPr lang="en-US" dirty="0"/>
              <a:t>If someone is allergic to dogs, you will want to accommodate both people. This could include having a different employee help that customer or provide a separate space for one of the customers to work in. </a:t>
            </a:r>
          </a:p>
          <a:p>
            <a:pPr>
              <a:defRPr/>
            </a:pPr>
            <a:r>
              <a:rPr lang="en-US" dirty="0"/>
              <a:t> </a:t>
            </a:r>
          </a:p>
          <a:p>
            <a:pPr>
              <a:defRPr/>
            </a:pPr>
            <a:r>
              <a:rPr lang="en-US" dirty="0"/>
              <a:t>If an animal is being disruptive you can ask customer to get their animal under control. If it continues, you can ask them to come back another time maybe without the service animal or when the animal is having a better day. You’ll want to be sensitive about that, pull them aside and don’t say it in front of other customers. </a:t>
            </a:r>
          </a:p>
          <a:p>
            <a:pPr>
              <a:defRPr/>
            </a:pPr>
            <a:r>
              <a:rPr lang="en-US" dirty="0"/>
              <a:t> </a:t>
            </a:r>
          </a:p>
          <a:p>
            <a:pPr>
              <a:defRPr/>
            </a:pPr>
            <a:r>
              <a:rPr lang="en-US" dirty="0"/>
              <a:t>Example - Customer requested to bring comfort animal to a weeklong workshop. Even though it wasn’t a service animal, the office allowed them to bring the animal to the workshop. Helped the customer with their anxiety and would not have been able to attend otherwise. </a:t>
            </a:r>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20</a:t>
            </a:fld>
            <a:endParaRPr lang="en-US"/>
          </a:p>
        </p:txBody>
      </p:sp>
    </p:spTree>
    <p:extLst>
      <p:ext uri="{BB962C8B-B14F-4D97-AF65-F5344CB8AC3E}">
        <p14:creationId xmlns:p14="http://schemas.microsoft.com/office/powerpoint/2010/main" val="2515062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Does anyone want to share any examples of helping customers with service animals or have any questions?</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21</a:t>
            </a:fld>
            <a:endParaRPr lang="en-US"/>
          </a:p>
        </p:txBody>
      </p:sp>
    </p:spTree>
    <p:extLst>
      <p:ext uri="{BB962C8B-B14F-4D97-AF65-F5344CB8AC3E}">
        <p14:creationId xmlns:p14="http://schemas.microsoft.com/office/powerpoint/2010/main" val="3791474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Service Animal Small Group Exercise</a:t>
            </a:r>
            <a:endParaRPr lang="en-US" sz="800" dirty="0"/>
          </a:p>
          <a:p>
            <a:pPr>
              <a:defRPr/>
            </a:pPr>
            <a:r>
              <a:rPr lang="en-US" b="1" dirty="0"/>
              <a:t>Answer Key</a:t>
            </a:r>
            <a:endParaRPr lang="en-US" sz="800" dirty="0"/>
          </a:p>
          <a:p>
            <a:pPr>
              <a:defRPr/>
            </a:pPr>
            <a:r>
              <a:rPr lang="en-US" b="1" dirty="0"/>
              <a:t> </a:t>
            </a:r>
            <a:endParaRPr lang="en-US" sz="1000" dirty="0"/>
          </a:p>
          <a:p>
            <a:pPr>
              <a:defRPr/>
            </a:pPr>
            <a:r>
              <a:rPr lang="en-US" b="1" dirty="0"/>
              <a:t>Read the scenario and spend 10 minutes discussing. Have one person volunteer to share with larger group.</a:t>
            </a:r>
            <a:endParaRPr lang="en-US" dirty="0"/>
          </a:p>
          <a:p>
            <a:pPr>
              <a:defRPr/>
            </a:pPr>
            <a:endParaRPr lang="en-US" sz="1000" dirty="0"/>
          </a:p>
          <a:p>
            <a:pPr>
              <a:defRPr/>
            </a:pPr>
            <a:r>
              <a:rPr lang="en-US" dirty="0"/>
              <a:t>A customer comes in carrying a small dog, who is wearing a sparkly vest that has “service animal” printed on the top. She is attending a workshop you are providing, and at first the cute little dog is well behaved and sitting in her lap. Then it gets excited because it sees a squirrel on a fence outside. It starts barking and running around. Then it jumps up in the laps of other customers, some don’t mind, but some are upset.  </a:t>
            </a:r>
          </a:p>
          <a:p>
            <a:pPr>
              <a:defRPr/>
            </a:pPr>
            <a:endParaRPr lang="en-US" sz="1000" dirty="0"/>
          </a:p>
          <a:p>
            <a:pPr>
              <a:defRPr/>
            </a:pPr>
            <a:r>
              <a:rPr lang="en-US" b="1" dirty="0"/>
              <a:t>1. What do you do? </a:t>
            </a:r>
            <a:endParaRPr lang="en-US" sz="1000" b="1" dirty="0"/>
          </a:p>
          <a:p>
            <a:pPr>
              <a:defRPr/>
            </a:pPr>
            <a:r>
              <a:rPr lang="en-US" dirty="0"/>
              <a:t>Have the class take a brief break and ask to talk to the customer privately. Explain that the dog is disrupting the class and needs to stay under her control. If she says that she can keep the dog under her control, let her stay and try. </a:t>
            </a:r>
            <a:endParaRPr lang="en-US" sz="1000" dirty="0"/>
          </a:p>
          <a:p>
            <a:pPr>
              <a:defRPr/>
            </a:pPr>
            <a:endParaRPr lang="en-US" dirty="0"/>
          </a:p>
          <a:p>
            <a:pPr>
              <a:defRPr/>
            </a:pPr>
            <a:r>
              <a:rPr lang="en-US" b="1" dirty="0"/>
              <a:t>2. Is it a service animal? How do you know? </a:t>
            </a:r>
            <a:endParaRPr lang="en-US" sz="1000" b="1" dirty="0"/>
          </a:p>
          <a:p>
            <a:pPr>
              <a:defRPr/>
            </a:pPr>
            <a:r>
              <a:rPr lang="en-US" dirty="0"/>
              <a:t>We don’t know. People can buy vests and certificates that say service animal. The only way to know would be to ask the customer if it is a service animal for a disability, and what service the animal is trained to provide. If they say comfort, it is not a service animal. If they say the training is obedience training, it is not a service animal. </a:t>
            </a:r>
            <a:endParaRPr lang="en-US" sz="1000" dirty="0"/>
          </a:p>
          <a:p>
            <a:pPr>
              <a:defRPr/>
            </a:pPr>
            <a:r>
              <a:rPr lang="en-US" dirty="0"/>
              <a:t>Unless the dog is behaving badly, you do not need to ask about it. You should not ask the customer what her disability is. </a:t>
            </a:r>
            <a:endParaRPr lang="en-US" sz="1000" dirty="0"/>
          </a:p>
          <a:p>
            <a:pPr>
              <a:defRPr/>
            </a:pPr>
            <a:r>
              <a:rPr lang="en-US" dirty="0"/>
              <a:t> </a:t>
            </a:r>
            <a:endParaRPr lang="en-US" sz="1000" dirty="0"/>
          </a:p>
          <a:p>
            <a:pPr>
              <a:defRPr/>
            </a:pPr>
            <a:r>
              <a:rPr lang="en-US" b="1" dirty="0"/>
              <a:t>3. Can you ask the customer to leave? </a:t>
            </a:r>
            <a:endParaRPr lang="en-US" sz="1000" b="1" dirty="0"/>
          </a:p>
          <a:p>
            <a:pPr>
              <a:defRPr/>
            </a:pPr>
            <a:r>
              <a:rPr lang="en-US" dirty="0"/>
              <a:t>Yes. If the dog does not stay under her control, you can ask her to leave. </a:t>
            </a:r>
            <a:endParaRPr lang="en-US" sz="1000" dirty="0"/>
          </a:p>
          <a:p>
            <a:pPr>
              <a:defRPr/>
            </a:pPr>
            <a:endParaRPr lang="en-US" sz="1000" dirty="0">
              <a:cs typeface="+mn-cs"/>
            </a:endParaRPr>
          </a:p>
          <a:p>
            <a:pPr>
              <a:defRPr/>
            </a:pPr>
            <a:r>
              <a:rPr lang="en-US" sz="1000" dirty="0">
                <a:cs typeface="+mn-cs"/>
              </a:rPr>
              <a:t>	</a:t>
            </a:r>
            <a:r>
              <a:rPr lang="en-US" b="1" dirty="0">
                <a:cs typeface="+mn-cs"/>
              </a:rPr>
              <a:t>a. If yes, how would you do that? If not, why? </a:t>
            </a:r>
            <a:endParaRPr lang="en-US" sz="1000" b="1" dirty="0">
              <a:cs typeface="+mn-cs"/>
            </a:endParaRPr>
          </a:p>
          <a:p>
            <a:pPr>
              <a:defRPr/>
            </a:pPr>
            <a:r>
              <a:rPr lang="en-US" dirty="0"/>
              <a:t>	You can take a break and tell her privately that her dog is disrupting the class and she will need to take it out of the office. You will need to let her know when 	she can come back without the dog, to receive the same service.</a:t>
            </a:r>
            <a:endParaRPr lang="en-US" sz="1000" dirty="0"/>
          </a:p>
          <a:p>
            <a:pPr>
              <a:defRPr/>
            </a:pPr>
            <a:endParaRPr lang="en-US" dirty="0"/>
          </a:p>
          <a:p>
            <a:pPr>
              <a:defRPr/>
            </a:pPr>
            <a:r>
              <a:rPr lang="en-US" b="1" dirty="0"/>
              <a:t>4. What else do you need to consider? </a:t>
            </a:r>
            <a:endParaRPr lang="en-US" sz="1000" b="1" dirty="0"/>
          </a:p>
          <a:p>
            <a:pPr>
              <a:defRPr/>
            </a:pPr>
            <a:r>
              <a:rPr lang="en-US" dirty="0"/>
              <a:t>Even if the dog is well behaved there might be customers who are allergic to dogs, or afraid of dogs, and you will need to try to find space that they can sit further away from her. </a:t>
            </a:r>
            <a:endParaRPr lang="en-US" sz="1000" dirty="0"/>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22</a:t>
            </a:fld>
            <a:endParaRPr lang="en-US"/>
          </a:p>
        </p:txBody>
      </p:sp>
    </p:spTree>
    <p:extLst>
      <p:ext uri="{BB962C8B-B14F-4D97-AF65-F5344CB8AC3E}">
        <p14:creationId xmlns:p14="http://schemas.microsoft.com/office/powerpoint/2010/main" val="1569942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Does anybody want to share when they provided an accommodation? </a:t>
            </a:r>
          </a:p>
          <a:p>
            <a:r>
              <a:rPr lang="en-US" altLang="en-US" dirty="0">
                <a:ea typeface="ＭＳ Ｐゴシック" panose="020B0600070205080204" pitchFamily="34" charset="-128"/>
              </a:rPr>
              <a:t>Or adjust providing services? </a:t>
            </a:r>
          </a:p>
          <a:p>
            <a:r>
              <a:rPr lang="en-US" altLang="en-US" dirty="0">
                <a:ea typeface="ＭＳ Ｐゴシック" panose="020B0600070205080204" pitchFamily="34" charset="-128"/>
              </a:rPr>
              <a:t>Or providing accommodations remotely?</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23</a:t>
            </a:fld>
            <a:endParaRPr lang="en-US"/>
          </a:p>
        </p:txBody>
      </p:sp>
    </p:spTree>
    <p:extLst>
      <p:ext uri="{BB962C8B-B14F-4D97-AF65-F5344CB8AC3E}">
        <p14:creationId xmlns:p14="http://schemas.microsoft.com/office/powerpoint/2010/main" val="816129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RA Scenario 1 – Sign Language?</a:t>
            </a:r>
            <a:endParaRPr lang="en-US" dirty="0"/>
          </a:p>
          <a:p>
            <a:pPr>
              <a:defRPr/>
            </a:pPr>
            <a:r>
              <a:rPr lang="en-US" b="1" dirty="0"/>
              <a:t>Answer Key</a:t>
            </a:r>
            <a:endParaRPr lang="en-US" dirty="0"/>
          </a:p>
          <a:p>
            <a:pPr>
              <a:defRPr/>
            </a:pPr>
            <a:r>
              <a:rPr lang="en-US" b="1" dirty="0"/>
              <a:t> </a:t>
            </a:r>
            <a:endParaRPr lang="en-US" dirty="0"/>
          </a:p>
          <a:p>
            <a:pPr>
              <a:defRPr/>
            </a:pPr>
            <a:r>
              <a:rPr lang="en-US" b="1" dirty="0"/>
              <a:t>Read the scenario and spend 10 minutes discussing. Have one person volunteer to share with larger group.</a:t>
            </a:r>
            <a:endParaRPr lang="en-US" dirty="0"/>
          </a:p>
          <a:p>
            <a:pPr>
              <a:defRPr/>
            </a:pPr>
            <a:endParaRPr lang="en-US" dirty="0"/>
          </a:p>
          <a:p>
            <a:pPr>
              <a:defRPr/>
            </a:pPr>
            <a:r>
              <a:rPr lang="en-US" dirty="0"/>
              <a:t>Customer Sam comes to the front desk and passes a note to employee Kim that reads, “I am deaf. Do you have someone who signs?” Kim writes back, “No, sorry”.  Sam writes “okay, we can try writing.” </a:t>
            </a:r>
          </a:p>
          <a:p>
            <a:pPr>
              <a:defRPr/>
            </a:pPr>
            <a:r>
              <a:rPr lang="en-US" dirty="0"/>
              <a:t>Sam writes “I want to use a computer to look for a job.”</a:t>
            </a:r>
          </a:p>
          <a:p>
            <a:pPr>
              <a:defRPr/>
            </a:pPr>
            <a:r>
              <a:rPr lang="en-US" dirty="0"/>
              <a:t>Kim writes “okay, the computers are over here”. She shows Sam a computer and waits while Sam logs in. Sam gives Kim a thumbs up and Kim leaves. </a:t>
            </a:r>
          </a:p>
          <a:p>
            <a:pPr>
              <a:defRPr/>
            </a:pPr>
            <a:endParaRPr lang="en-US" dirty="0"/>
          </a:p>
          <a:p>
            <a:pPr>
              <a:defRPr/>
            </a:pPr>
            <a:r>
              <a:rPr lang="en-US" b="1" dirty="0"/>
              <a:t>1. Is there anything else that Kim should have done? </a:t>
            </a:r>
            <a:endParaRPr lang="en-US" dirty="0"/>
          </a:p>
          <a:p>
            <a:pPr>
              <a:defRPr/>
            </a:pPr>
            <a:r>
              <a:rPr lang="en-US" dirty="0"/>
              <a:t>Kim should have asked Sam if they needed a sign language interpreter. </a:t>
            </a:r>
          </a:p>
          <a:p>
            <a:pPr>
              <a:defRPr/>
            </a:pPr>
            <a:r>
              <a:rPr lang="en-US" dirty="0"/>
              <a:t> </a:t>
            </a:r>
          </a:p>
          <a:p>
            <a:pPr>
              <a:defRPr/>
            </a:pPr>
            <a:r>
              <a:rPr lang="en-US" dirty="0"/>
              <a:t>Sam has questions and brings Kim a note “I see this flyer for a five day workshop that starts the week after next. I want to register, but I need a sign language interpreter to attend.” </a:t>
            </a:r>
          </a:p>
          <a:p>
            <a:pPr>
              <a:defRPr/>
            </a:pPr>
            <a:endParaRPr lang="en-US" b="1" dirty="0"/>
          </a:p>
          <a:p>
            <a:pPr>
              <a:defRPr/>
            </a:pPr>
            <a:r>
              <a:rPr lang="en-US" b="1" dirty="0"/>
              <a:t>2. How should Kim respond? </a:t>
            </a:r>
            <a:endParaRPr lang="en-US" dirty="0"/>
          </a:p>
          <a:p>
            <a:pPr>
              <a:defRPr/>
            </a:pPr>
            <a:r>
              <a:rPr lang="en-US" dirty="0"/>
              <a:t>Kim should let Sam know that she will contact the person who arranges for interpreters in their office (if they aren’t there to ask right then). Ask Sam for their email and phone number, so they can get back to them when they arrange for an interpreter. Register Sam for the class and make sure that someone follows up with them within the next two or three days. Contact Local EO Officer if you need help finding an interpreter. </a:t>
            </a:r>
          </a:p>
          <a:p>
            <a:pPr>
              <a:defRPr/>
            </a:pPr>
            <a:endParaRPr lang="en-US" b="1" dirty="0"/>
          </a:p>
          <a:p>
            <a:pPr>
              <a:defRPr/>
            </a:pPr>
            <a:r>
              <a:rPr lang="en-US" b="1" dirty="0"/>
              <a:t>3. Does she need to provide a sign language interpreter for a 5 day class? </a:t>
            </a:r>
            <a:endParaRPr lang="en-US" dirty="0"/>
          </a:p>
          <a:p>
            <a:pPr>
              <a:defRPr/>
            </a:pPr>
            <a:r>
              <a:rPr lang="en-US" dirty="0"/>
              <a:t>Yes. The laws require that WorkSource provide sign language interpreters when customers request. If you can’t find an interpreter before the class starts, you need to let the customer know this and arrange for them to take the next available class. </a:t>
            </a:r>
          </a:p>
          <a:p>
            <a:pPr>
              <a:defRPr/>
            </a:pPr>
            <a:endParaRPr lang="en-US" b="1" dirty="0"/>
          </a:p>
          <a:p>
            <a:pPr>
              <a:defRPr/>
            </a:pPr>
            <a:r>
              <a:rPr lang="en-US" b="1" dirty="0"/>
              <a:t>4. Is there anything else she needs to do to ensure Sam receives information about the services offered at WorkSource? </a:t>
            </a:r>
            <a:endParaRPr lang="en-US" dirty="0"/>
          </a:p>
          <a:p>
            <a:pPr>
              <a:defRPr/>
            </a:pPr>
            <a:r>
              <a:rPr lang="en-US" dirty="0"/>
              <a:t>Offer to have an interpreter to explain the services offered. You could use video remote interpreting to explain the other types of services available and arrange for an interpreter. </a:t>
            </a:r>
          </a:p>
          <a:p>
            <a:pPr>
              <a:defRPr/>
            </a:pPr>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25</a:t>
            </a:fld>
            <a:endParaRPr lang="en-US"/>
          </a:p>
        </p:txBody>
      </p:sp>
    </p:spTree>
    <p:extLst>
      <p:ext uri="{BB962C8B-B14F-4D97-AF65-F5344CB8AC3E}">
        <p14:creationId xmlns:p14="http://schemas.microsoft.com/office/powerpoint/2010/main" val="357490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Local EO Officers may add a slide with their Executive Director or Board message.</a:t>
            </a:r>
          </a:p>
          <a:p>
            <a:endParaRPr lang="en-US" dirty="0"/>
          </a:p>
        </p:txBody>
      </p:sp>
      <p:sp>
        <p:nvSpPr>
          <p:cNvPr id="4" name="Slide Number Placeholder 3"/>
          <p:cNvSpPr>
            <a:spLocks noGrp="1"/>
          </p:cNvSpPr>
          <p:nvPr>
            <p:ph type="sldNum" sz="quarter" idx="5"/>
          </p:nvPr>
        </p:nvSpPr>
        <p:spPr/>
        <p:txBody>
          <a:bodyPr/>
          <a:lstStyle/>
          <a:p>
            <a:fld id="{9CF43D3E-36E9-4338-B6BC-A22C6173FB2B}" type="slidenum">
              <a:rPr lang="en-US" smtClean="0"/>
              <a:t>4</a:t>
            </a:fld>
            <a:endParaRPr lang="en-US"/>
          </a:p>
        </p:txBody>
      </p:sp>
    </p:spTree>
    <p:extLst>
      <p:ext uri="{BB962C8B-B14F-4D97-AF65-F5344CB8AC3E}">
        <p14:creationId xmlns:p14="http://schemas.microsoft.com/office/powerpoint/2010/main" val="2744432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RA Scenario 2 – Help Applying</a:t>
            </a:r>
            <a:endParaRPr lang="en-US" dirty="0"/>
          </a:p>
          <a:p>
            <a:pPr>
              <a:defRPr/>
            </a:pPr>
            <a:r>
              <a:rPr lang="en-US" b="1" dirty="0"/>
              <a:t>Answer Key</a:t>
            </a:r>
            <a:endParaRPr lang="en-US" dirty="0"/>
          </a:p>
          <a:p>
            <a:pPr>
              <a:defRPr/>
            </a:pPr>
            <a:r>
              <a:rPr lang="en-US" b="1" dirty="0"/>
              <a:t> </a:t>
            </a:r>
            <a:endParaRPr lang="en-US" dirty="0"/>
          </a:p>
          <a:p>
            <a:pPr>
              <a:defRPr/>
            </a:pPr>
            <a:r>
              <a:rPr lang="en-US" b="1" dirty="0"/>
              <a:t>Read the scenario and spend 10 minutes discussing. Have one person volunteer to share with larger group.</a:t>
            </a:r>
            <a:endParaRPr lang="en-US" dirty="0"/>
          </a:p>
          <a:p>
            <a:pPr>
              <a:defRPr/>
            </a:pPr>
            <a:endParaRPr lang="en-US" dirty="0"/>
          </a:p>
          <a:p>
            <a:pPr>
              <a:defRPr/>
            </a:pPr>
            <a:r>
              <a:rPr lang="en-US" dirty="0"/>
              <a:t>One morning you notice a customer sitting at a computer looking really frustrated. You go over to see if she needs help. She tells you her name is Martha and she worked as a cook for the same company for 29 years and was laid off when the company lost their government contract. A friend told her about a cook’s assistant position that she wants to apply for. She has never used a computer before, and told you that she has trouble reading but knows all of the words in a kitchen and the job only requires kitchen experience. The closing date is midnight that day and she just learned about the job. She asked if there is any way you can help her to do the online application. </a:t>
            </a:r>
          </a:p>
          <a:p>
            <a:pPr>
              <a:defRPr/>
            </a:pPr>
            <a:endParaRPr lang="en-US" b="1" dirty="0"/>
          </a:p>
          <a:p>
            <a:pPr>
              <a:defRPr/>
            </a:pPr>
            <a:r>
              <a:rPr lang="en-US" b="1" dirty="0"/>
              <a:t>1. Is Martha asking you for help with a request for a reasonable accommodation? </a:t>
            </a:r>
            <a:endParaRPr lang="en-US" dirty="0"/>
          </a:p>
          <a:p>
            <a:pPr>
              <a:defRPr/>
            </a:pPr>
            <a:r>
              <a:rPr lang="en-US" dirty="0"/>
              <a:t>She is asking for assistance and it could be as a reasonable accommodation. Her trouble reading could be because of a disability.  </a:t>
            </a:r>
          </a:p>
          <a:p>
            <a:pPr>
              <a:defRPr/>
            </a:pPr>
            <a:endParaRPr lang="en-US" dirty="0"/>
          </a:p>
          <a:p>
            <a:pPr>
              <a:defRPr/>
            </a:pPr>
            <a:r>
              <a:rPr lang="en-US" b="1" dirty="0"/>
              <a:t>2. What will you do? </a:t>
            </a:r>
            <a:endParaRPr lang="en-US" dirty="0"/>
          </a:p>
          <a:p>
            <a:pPr>
              <a:defRPr/>
            </a:pPr>
            <a:r>
              <a:rPr lang="en-US" dirty="0"/>
              <a:t>If you have enough staff to cover the customers, help her to apply. Or follow your RA process. Be sure that someone assists her while she is there, to find out if she needs the accommodation because of a disability. </a:t>
            </a:r>
          </a:p>
          <a:p>
            <a:pPr>
              <a:defRPr/>
            </a:pPr>
            <a:r>
              <a:rPr lang="en-US" dirty="0"/>
              <a:t>Do NOT refuse to accommodate her because your office procedure is that you aren’t supposed to help people apply for positions. You must explore the accommodation she requests if it is for a disability. </a:t>
            </a:r>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26</a:t>
            </a:fld>
            <a:endParaRPr lang="en-US"/>
          </a:p>
        </p:txBody>
      </p:sp>
    </p:spTree>
    <p:extLst>
      <p:ext uri="{BB962C8B-B14F-4D97-AF65-F5344CB8AC3E}">
        <p14:creationId xmlns:p14="http://schemas.microsoft.com/office/powerpoint/2010/main" val="2169593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ea typeface="ＭＳ Ｐゴシック" panose="020B0600070205080204" pitchFamily="34" charset="-128"/>
              </a:rPr>
              <a:t>Employer Role Limited Questions</a:t>
            </a:r>
            <a:r>
              <a:rPr lang="en-US" altLang="en-US" dirty="0">
                <a:ea typeface="ＭＳ Ｐゴシック" panose="020B0600070205080204" pitchFamily="34" charset="-128"/>
              </a:rPr>
              <a:t>: Employers should not ask an applicant about disabilities prior to making hiring decisions.  During an interview, an employer can ask if the person can perform the essential duties of the job with or without an accommodation.    </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27</a:t>
            </a:fld>
            <a:endParaRPr lang="en-US"/>
          </a:p>
        </p:txBody>
      </p:sp>
    </p:spTree>
    <p:extLst>
      <p:ext uri="{BB962C8B-B14F-4D97-AF65-F5344CB8AC3E}">
        <p14:creationId xmlns:p14="http://schemas.microsoft.com/office/powerpoint/2010/main" val="3538703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See Religious Accommodations Slide.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Don’t ask them about questions about their religion, focus on their request for accommodation. </a:t>
            </a:r>
          </a:p>
          <a:p>
            <a:r>
              <a:rPr lang="en-US" altLang="en-US" dirty="0">
                <a:ea typeface="ＭＳ Ｐゴシック" panose="020B0600070205080204" pitchFamily="34" charset="-128"/>
              </a:rPr>
              <a:t>Don’t assume they will practice their religion in ways you are familiar with. </a:t>
            </a:r>
          </a:p>
          <a:p>
            <a:r>
              <a:rPr lang="en-US" altLang="en-US" dirty="0">
                <a:ea typeface="ＭＳ Ｐゴシック" panose="020B0600070205080204" pitchFamily="34" charset="-128"/>
              </a:rPr>
              <a:t>Don’t deny an accommodation request without checking with your local EO officer or the State EO Officer. </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32</a:t>
            </a:fld>
            <a:endParaRPr lang="en-US"/>
          </a:p>
        </p:txBody>
      </p:sp>
    </p:spTree>
    <p:extLst>
      <p:ext uri="{BB962C8B-B14F-4D97-AF65-F5344CB8AC3E}">
        <p14:creationId xmlns:p14="http://schemas.microsoft.com/office/powerpoint/2010/main" val="66794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Has anyone had customers that had question on why we collect this information or why we ask those questions?</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33</a:t>
            </a:fld>
            <a:endParaRPr lang="en-US"/>
          </a:p>
        </p:txBody>
      </p:sp>
    </p:spTree>
    <p:extLst>
      <p:ext uri="{BB962C8B-B14F-4D97-AF65-F5344CB8AC3E}">
        <p14:creationId xmlns:p14="http://schemas.microsoft.com/office/powerpoint/2010/main" val="532178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The Local EO Officer does a thorough monitoring for compliance of their area every year. The State EO Office monitors each LWDB each year and chooses one or two sites and service providers to monitor.</a:t>
            </a:r>
          </a:p>
          <a:p>
            <a:r>
              <a:rPr lang="en-US" altLang="en-US" dirty="0">
                <a:ea typeface="ＭＳ Ｐゴシック" panose="020B0600070205080204" pitchFamily="34" charset="-128"/>
              </a:rPr>
              <a:t> </a:t>
            </a:r>
          </a:p>
          <a:p>
            <a:r>
              <a:rPr lang="en-US" altLang="en-US" dirty="0">
                <a:ea typeface="ＭＳ Ｐゴシック" panose="020B0600070205080204" pitchFamily="34" charset="-128"/>
              </a:rPr>
              <a:t>We developed a monitoring guide in collaboration with the EO Officers so that the process is consistent across the state. It includes an onsite walkthrough of the facilities where WIOA services are provide. The walkthrough includes building accessibility, ensuring EO Notice posters are where they should be and have the correct contact information on them, brochures and flyers are reviewed for the correct tagline. We talk with staff to ensure they know the requirements and know how to provide accommodations. We talk to customers about their experiences at WorkSource and if they feel the services provided are available and accessible to everyone. Files are reviewed to ensure they meet the regulations. A lot goes into the monitoring process to ensure we meet the regulations, and we will do this work remotely until offices can reopen. </a:t>
            </a:r>
          </a:p>
          <a:p>
            <a:r>
              <a:rPr lang="en-US" altLang="en-US" dirty="0">
                <a:ea typeface="ＭＳ Ｐゴシック" panose="020B0600070205080204" pitchFamily="34" charset="-128"/>
              </a:rPr>
              <a:t> </a:t>
            </a:r>
          </a:p>
          <a:p>
            <a:r>
              <a:rPr lang="en-US" altLang="en-US" dirty="0">
                <a:ea typeface="ＭＳ Ｐゴシック" panose="020B0600070205080204" pitchFamily="34" charset="-128"/>
              </a:rPr>
              <a:t>Our team loves going out and monitoring, talking to staff and customers. We hope to get back out and see everyone again soon. </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34</a:t>
            </a:fld>
            <a:endParaRPr lang="en-US"/>
          </a:p>
        </p:txBody>
      </p:sp>
    </p:spTree>
    <p:extLst>
      <p:ext uri="{BB962C8B-B14F-4D97-AF65-F5344CB8AC3E}">
        <p14:creationId xmlns:p14="http://schemas.microsoft.com/office/powerpoint/2010/main" val="3833741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This might come up if you're helping a customer prepare for an interview. May be coaching them on what is appropriate to wear to an interview. Can talk with them to wear professional attire, as long as you don’t tell them to wear something gendered. Can tell them they need to dress professionally, no flip flops, pants with holes as long as not gendered.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Perception – if a customer walks in and you perceive them to be female, don’t tell them to wear makeup and a dress.</a:t>
            </a:r>
          </a:p>
          <a:p>
            <a:r>
              <a:rPr lang="en-US" altLang="en-US" dirty="0">
                <a:ea typeface="ＭＳ Ｐゴシック" panose="020B0600070205080204" pitchFamily="34" charset="-128"/>
              </a:rPr>
              <a:t>If perceived as male, don’t want to t tell them to wear a suit and tie. </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36</a:t>
            </a:fld>
            <a:endParaRPr lang="en-US"/>
          </a:p>
        </p:txBody>
      </p:sp>
    </p:spTree>
    <p:extLst>
      <p:ext uri="{BB962C8B-B14F-4D97-AF65-F5344CB8AC3E}">
        <p14:creationId xmlns:p14="http://schemas.microsoft.com/office/powerpoint/2010/main" val="529715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This info graph slide is fun and colorful. Designed by </a:t>
            </a:r>
            <a:r>
              <a:rPr lang="en-US" altLang="en-US" dirty="0" err="1">
                <a:ea typeface="ＭＳ Ｐゴシック" panose="020B0600070205080204" pitchFamily="34" charset="-128"/>
              </a:rPr>
              <a:t>TransStudent</a:t>
            </a:r>
            <a:r>
              <a:rPr lang="en-US" altLang="en-US" dirty="0">
                <a:ea typeface="ＭＳ Ｐゴシック" panose="020B0600070205080204" pitchFamily="34" charset="-128"/>
              </a:rPr>
              <a:t> Educational resources. If you need educational resources, please check them out, they are great.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This is a fun and easy way to see the differences between the 5 categories seen here.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Notice each of the categories are in their own section, don’t overlap, means they don’t necessarily influence each other they are their own separate pieces of our identity.</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With the exception of sex assigned at birth they each have multiple open continuums and there not just stagnant points. Were human and complex, don’t fit neatly into boxes. Shows we might not fit into one box, may have dots al over this graph. Some of these identities can be fluid, can change even day to day. </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37</a:t>
            </a:fld>
            <a:endParaRPr lang="en-US"/>
          </a:p>
        </p:txBody>
      </p:sp>
    </p:spTree>
    <p:extLst>
      <p:ext uri="{BB962C8B-B14F-4D97-AF65-F5344CB8AC3E}">
        <p14:creationId xmlns:p14="http://schemas.microsoft.com/office/powerpoint/2010/main" val="1127409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n-US" altLang="en-US" dirty="0">
                <a:solidFill>
                  <a:schemeClr val="tx1">
                    <a:lumMod val="75000"/>
                    <a:lumOff val="25000"/>
                  </a:schemeClr>
                </a:solidFill>
                <a:latin typeface="Verdana" panose="020B0604030504040204" pitchFamily="34" charset="0"/>
                <a:ea typeface="Verdana" panose="020B0604030504040204" pitchFamily="34" charset="0"/>
              </a:rPr>
              <a:t>Pronouns – will go a little further into pronouns, if a customer shares their pronouns, use them, even if they are not what you thought they would be. Customer walks in, they are feminine presenting, may assume they use she/her pronouns, they tell you they use he/him pronouns, use the pronouns they told you. </a:t>
            </a:r>
          </a:p>
          <a:p>
            <a:pPr defTabSz="914400" eaLnBrk="1" fontAlgn="auto" hangingPunct="1">
              <a:spcBef>
                <a:spcPts val="0"/>
              </a:spcBef>
              <a:spcAft>
                <a:spcPts val="0"/>
              </a:spcAft>
              <a:defRPr/>
            </a:pPr>
            <a:endParaRPr lang="en-US" altLang="en-US" dirty="0">
              <a:solidFill>
                <a:schemeClr val="tx1">
                  <a:lumMod val="75000"/>
                  <a:lumOff val="25000"/>
                </a:schemeClr>
              </a:solidFill>
              <a:latin typeface="Verdana" panose="020B0604030504040204" pitchFamily="34" charset="0"/>
              <a:ea typeface="Verdana" panose="020B0604030504040204" pitchFamily="34" charset="0"/>
            </a:endParaRPr>
          </a:p>
          <a:p>
            <a:pPr defTabSz="914400" eaLnBrk="1" fontAlgn="auto" hangingPunct="1">
              <a:spcBef>
                <a:spcPts val="0"/>
              </a:spcBef>
              <a:spcAft>
                <a:spcPts val="0"/>
              </a:spcAft>
              <a:defRPr/>
            </a:pPr>
            <a:r>
              <a:rPr lang="en-US" altLang="en-US" dirty="0">
                <a:solidFill>
                  <a:schemeClr val="tx1">
                    <a:lumMod val="75000"/>
                    <a:lumOff val="25000"/>
                  </a:schemeClr>
                </a:solidFill>
                <a:latin typeface="Verdana" panose="020B0604030504040204" pitchFamily="34" charset="0"/>
                <a:ea typeface="Verdana" panose="020B0604030504040204" pitchFamily="34" charset="0"/>
              </a:rPr>
              <a:t>They/Them – most commonly used gender-neutral pronouns. Maybe he or she doesn’t feel comfortable for them, so they use they/them.</a:t>
            </a:r>
          </a:p>
          <a:p>
            <a:pPr defTabSz="914400" eaLnBrk="1" fontAlgn="auto" hangingPunct="1">
              <a:spcBef>
                <a:spcPts val="0"/>
              </a:spcBef>
              <a:spcAft>
                <a:spcPts val="0"/>
              </a:spcAft>
              <a:defRPr/>
            </a:pPr>
            <a:endParaRPr lang="en-US" altLang="en-US" dirty="0">
              <a:solidFill>
                <a:schemeClr val="tx1">
                  <a:lumMod val="75000"/>
                  <a:lumOff val="25000"/>
                </a:schemeClr>
              </a:solidFill>
              <a:latin typeface="Verdana" panose="020B0604030504040204" pitchFamily="34" charset="0"/>
              <a:ea typeface="Verdana" panose="020B0604030504040204" pitchFamily="34" charset="0"/>
            </a:endParaRPr>
          </a:p>
          <a:p>
            <a:pPr defTabSz="914400" eaLnBrk="1" fontAlgn="auto" hangingPunct="1">
              <a:spcBef>
                <a:spcPts val="0"/>
              </a:spcBef>
              <a:spcAft>
                <a:spcPts val="0"/>
              </a:spcAft>
              <a:defRPr/>
            </a:pPr>
            <a:r>
              <a:rPr lang="en-US" altLang="en-US" dirty="0">
                <a:solidFill>
                  <a:schemeClr val="tx1">
                    <a:lumMod val="75000"/>
                    <a:lumOff val="25000"/>
                  </a:schemeClr>
                </a:solidFill>
                <a:latin typeface="Verdana" panose="020B0604030504040204" pitchFamily="34" charset="0"/>
                <a:ea typeface="Verdana" panose="020B0604030504040204" pitchFamily="34" charset="0"/>
              </a:rPr>
              <a:t>Maybe your afraid of messing up someone's pronouns, you can always use their name, can also use a title to. Say your helping a customer, not sure of their pronouns, need to tell a coworker, say this customer or their name. </a:t>
            </a:r>
          </a:p>
          <a:p>
            <a:pPr defTabSz="914400" eaLnBrk="1" fontAlgn="auto" hangingPunct="1">
              <a:spcBef>
                <a:spcPts val="0"/>
              </a:spcBef>
              <a:spcAft>
                <a:spcPts val="0"/>
              </a:spcAft>
              <a:defRPr/>
            </a:pPr>
            <a:endParaRPr lang="en-US" altLang="en-US" dirty="0">
              <a:solidFill>
                <a:schemeClr val="tx1">
                  <a:lumMod val="75000"/>
                  <a:lumOff val="25000"/>
                </a:schemeClr>
              </a:solidFill>
              <a:latin typeface="Verdana" panose="020B0604030504040204" pitchFamily="34" charset="0"/>
              <a:ea typeface="Verdana" panose="020B0604030504040204" pitchFamily="34" charset="0"/>
            </a:endParaRPr>
          </a:p>
          <a:p>
            <a:pPr defTabSz="914400" eaLnBrk="1" fontAlgn="auto" hangingPunct="1">
              <a:spcBef>
                <a:spcPts val="0"/>
              </a:spcBef>
              <a:spcAft>
                <a:spcPts val="0"/>
              </a:spcAft>
              <a:defRPr/>
            </a:pPr>
            <a:r>
              <a:rPr lang="en-US" altLang="en-US" dirty="0">
                <a:solidFill>
                  <a:schemeClr val="tx1">
                    <a:lumMod val="75000"/>
                    <a:lumOff val="25000"/>
                  </a:schemeClr>
                </a:solidFill>
                <a:latin typeface="Verdana" panose="020B0604030504040204" pitchFamily="34" charset="0"/>
                <a:ea typeface="Verdana" panose="020B0604030504040204" pitchFamily="34" charset="0"/>
              </a:rPr>
              <a:t>We don’t recommend asking customers their pronouns, you can offer yours as a way to create a comfortable space if the customer chooses to share theirs. Hey my name is ______, I use ______ pronouns. What’s your name? </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38</a:t>
            </a:fld>
            <a:endParaRPr lang="en-US"/>
          </a:p>
        </p:txBody>
      </p:sp>
    </p:spTree>
    <p:extLst>
      <p:ext uri="{BB962C8B-B14F-4D97-AF65-F5344CB8AC3E}">
        <p14:creationId xmlns:p14="http://schemas.microsoft.com/office/powerpoint/2010/main" val="1188749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Selective service – Federal requirement, have not changed their requirements. It is based on your birth certificate. If person born male, even if you've transitioned before your 18 or after. If person sex assigned at birth was female and transitioned to male, it is sex assigned at birth and would not have to register. </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40</a:t>
            </a:fld>
            <a:endParaRPr lang="en-US"/>
          </a:p>
        </p:txBody>
      </p:sp>
    </p:spTree>
    <p:extLst>
      <p:ext uri="{BB962C8B-B14F-4D97-AF65-F5344CB8AC3E}">
        <p14:creationId xmlns:p14="http://schemas.microsoft.com/office/powerpoint/2010/main" val="2363736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The restroom norms are that people go to the bathroom. We emphasize gender identity and restrooms to help people who are transitioning, are transgender, or have different gender identity, feel comfortable using the restroom. And to remind everyone that we are committed to inclusion and nondiscrimination.</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41</a:t>
            </a:fld>
            <a:endParaRPr lang="en-US"/>
          </a:p>
        </p:txBody>
      </p:sp>
    </p:spTree>
    <p:extLst>
      <p:ext uri="{BB962C8B-B14F-4D97-AF65-F5344CB8AC3E}">
        <p14:creationId xmlns:p14="http://schemas.microsoft.com/office/powerpoint/2010/main" val="1360815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dirty="0">
                <a:ea typeface="ＭＳ Ｐゴシック" panose="020B0600070205080204" pitchFamily="34" charset="-128"/>
              </a:rPr>
              <a:t>Video is hyperlink above or here: https://www.justice.gov/crt/video/title-vi-civil-rights-act-1964</a:t>
            </a:r>
          </a:p>
          <a:p>
            <a:pPr>
              <a:lnSpc>
                <a:spcPct val="80000"/>
              </a:lnSpc>
            </a:pPr>
            <a:endParaRPr lang="en-US" altLang="en-US" sz="1200" dirty="0">
              <a:ea typeface="ＭＳ Ｐゴシック" panose="020B0600070205080204" pitchFamily="34" charset="-128"/>
            </a:endParaRPr>
          </a:p>
          <a:p>
            <a:pPr>
              <a:lnSpc>
                <a:spcPct val="80000"/>
              </a:lnSpc>
            </a:pPr>
            <a:endParaRPr lang="en-US" altLang="en-US" sz="1200" dirty="0">
              <a:ea typeface="ＭＳ Ｐゴシック" panose="020B0600070205080204" pitchFamily="34" charset="-128"/>
            </a:endParaRPr>
          </a:p>
          <a:p>
            <a:pPr>
              <a:lnSpc>
                <a:spcPct val="80000"/>
              </a:lnSpc>
            </a:pPr>
            <a:r>
              <a:rPr lang="en-US" altLang="en-US" sz="1200" dirty="0">
                <a:ea typeface="ＭＳ Ｐゴシック" panose="020B0600070205080204" pitchFamily="34" charset="-128"/>
              </a:rPr>
              <a:t>I hope everyone had an opportunity to watch the Title </a:t>
            </a:r>
            <a:r>
              <a:rPr lang="en-US" altLang="en-US" sz="1200" b="1" dirty="0">
                <a:ea typeface="ＭＳ Ｐゴシック" panose="020B0600070205080204" pitchFamily="34" charset="-128"/>
              </a:rPr>
              <a:t>6</a:t>
            </a:r>
            <a:r>
              <a:rPr lang="en-US" altLang="en-US" sz="1200" dirty="0">
                <a:ea typeface="ＭＳ Ｐゴシック" panose="020B0600070205080204" pitchFamily="34" charset="-128"/>
              </a:rPr>
              <a:t> video from the Department of Justice. I know the video is dated but the information it provides is relevant.</a:t>
            </a:r>
          </a:p>
          <a:p>
            <a:pPr>
              <a:lnSpc>
                <a:spcPct val="80000"/>
              </a:lnSpc>
            </a:pPr>
            <a:endParaRPr lang="en-US" altLang="en-US" sz="1200" dirty="0">
              <a:ea typeface="ＭＳ Ｐゴシック" panose="020B0600070205080204" pitchFamily="34" charset="-128"/>
            </a:endParaRPr>
          </a:p>
          <a:p>
            <a:pPr eaLnBrk="1" hangingPunct="1">
              <a:lnSpc>
                <a:spcPct val="80000"/>
              </a:lnSpc>
              <a:spcBef>
                <a:spcPct val="0"/>
              </a:spcBef>
            </a:pPr>
            <a:r>
              <a:rPr lang="en-US" altLang="en-US" sz="1200" dirty="0">
                <a:solidFill>
                  <a:srgbClr val="C00000"/>
                </a:solidFill>
                <a:latin typeface="Arial" panose="020B0604020202020204" pitchFamily="34" charset="0"/>
                <a:ea typeface="ＭＳ Ｐゴシック" panose="020B0600070205080204" pitchFamily="34" charset="-128"/>
              </a:rPr>
              <a:t>The WorkSource system </a:t>
            </a:r>
            <a:r>
              <a:rPr lang="en-US" altLang="en-US" sz="1200" dirty="0">
                <a:latin typeface="Arial" panose="020B0604020202020204" pitchFamily="34" charset="0"/>
                <a:ea typeface="ＭＳ Ｐゴシック" panose="020B0600070205080204" pitchFamily="34" charset="-128"/>
              </a:rPr>
              <a:t>is covered </a:t>
            </a:r>
            <a:r>
              <a:rPr lang="en-US" altLang="en-US" sz="1200" dirty="0">
                <a:solidFill>
                  <a:srgbClr val="C00000"/>
                </a:solidFill>
                <a:latin typeface="Arial" panose="020B0604020202020204" pitchFamily="34" charset="0"/>
                <a:ea typeface="ＭＳ Ｐゴシック" panose="020B0600070205080204" pitchFamily="34" charset="-128"/>
              </a:rPr>
              <a:t>under Title </a:t>
            </a:r>
            <a:r>
              <a:rPr lang="en-US" altLang="en-US" sz="1200" b="1" dirty="0">
                <a:solidFill>
                  <a:srgbClr val="C00000"/>
                </a:solidFill>
                <a:latin typeface="Arial" panose="020B0604020202020204" pitchFamily="34" charset="0"/>
                <a:ea typeface="ＭＳ Ｐゴシック" panose="020B0600070205080204" pitchFamily="34" charset="-128"/>
              </a:rPr>
              <a:t>6</a:t>
            </a:r>
            <a:r>
              <a:rPr lang="en-US" altLang="en-US" sz="1200" dirty="0">
                <a:solidFill>
                  <a:srgbClr val="C00000"/>
                </a:solidFill>
                <a:latin typeface="Arial" panose="020B0604020202020204" pitchFamily="34" charset="0"/>
                <a:ea typeface="ＭＳ Ｐゴシック" panose="020B0600070205080204" pitchFamily="34" charset="-128"/>
              </a:rPr>
              <a:t> </a:t>
            </a:r>
            <a:r>
              <a:rPr lang="en-US" altLang="en-US" sz="1200" dirty="0">
                <a:solidFill>
                  <a:srgbClr val="FF0000"/>
                </a:solidFill>
                <a:latin typeface="Arial" panose="020B0604020202020204" pitchFamily="34" charset="0"/>
                <a:ea typeface="ＭＳ Ｐゴシック" panose="020B0600070205080204" pitchFamily="34" charset="-128"/>
              </a:rPr>
              <a:t>because of the federal </a:t>
            </a:r>
            <a:r>
              <a:rPr lang="en-US" altLang="en-US" sz="1200" dirty="0">
                <a:latin typeface="Arial" panose="020B0604020202020204" pitchFamily="34" charset="0"/>
                <a:ea typeface="ＭＳ Ｐゴシック" panose="020B0600070205080204" pitchFamily="34" charset="-128"/>
              </a:rPr>
              <a:t>funding we receive for our programs, including WIOA, </a:t>
            </a:r>
            <a:r>
              <a:rPr lang="en-US" altLang="en-US" sz="1200" dirty="0">
                <a:ea typeface="ＭＳ Ｐゴシック" panose="020B0600070205080204" pitchFamily="34" charset="-128"/>
              </a:rPr>
              <a:t>which stands for Workforce Innovation and Opportunity Act</a:t>
            </a:r>
            <a:r>
              <a:rPr lang="en-US" altLang="en-US" sz="1200" dirty="0">
                <a:solidFill>
                  <a:srgbClr val="C00000"/>
                </a:solidFill>
                <a:latin typeface="Arial" panose="020B0604020202020204" pitchFamily="34" charset="0"/>
                <a:ea typeface="ＭＳ Ｐゴシック" panose="020B0600070205080204" pitchFamily="34" charset="-128"/>
              </a:rPr>
              <a:t>. Because we receive these funds, </a:t>
            </a:r>
            <a:r>
              <a:rPr lang="en-US" altLang="en-US" sz="1200" dirty="0">
                <a:ea typeface="ＭＳ Ｐゴシック" panose="020B0600070205080204" pitchFamily="34" charset="-128"/>
              </a:rPr>
              <a:t>we must comply with the nondiscrimination and equal opportunity regulations.</a:t>
            </a:r>
          </a:p>
          <a:p>
            <a:pPr eaLnBrk="1" hangingPunct="1">
              <a:lnSpc>
                <a:spcPct val="80000"/>
              </a:lnSpc>
              <a:spcBef>
                <a:spcPct val="0"/>
              </a:spcBef>
            </a:pPr>
            <a:endParaRPr lang="en-US" altLang="en-US" sz="1200" dirty="0">
              <a:solidFill>
                <a:srgbClr val="C00000"/>
              </a:solidFill>
              <a:latin typeface="Arial" panose="020B0604020202020204" pitchFamily="34" charset="0"/>
              <a:ea typeface="ＭＳ Ｐゴシック" panose="020B0600070205080204" pitchFamily="34" charset="-128"/>
            </a:endParaRPr>
          </a:p>
          <a:p>
            <a:pPr>
              <a:lnSpc>
                <a:spcPct val="80000"/>
              </a:lnSpc>
            </a:pPr>
            <a:r>
              <a:rPr lang="en-US" altLang="en-US" sz="1200" dirty="0">
                <a:ea typeface="ＭＳ Ｐゴシック" panose="020B0600070205080204" pitchFamily="34" charset="-128"/>
              </a:rPr>
              <a:t>Brief overview of the video. It showed -  </a:t>
            </a:r>
          </a:p>
          <a:p>
            <a:pPr eaLnBrk="1" hangingPunct="1">
              <a:lnSpc>
                <a:spcPct val="80000"/>
              </a:lnSpc>
            </a:pPr>
            <a:endParaRPr lang="en-US" altLang="en-US" sz="1200" dirty="0">
              <a:latin typeface="Arial" panose="020B0604020202020204" pitchFamily="34" charset="0"/>
              <a:ea typeface="ＭＳ Ｐゴシック" panose="020B0600070205080204" pitchFamily="34" charset="-128"/>
            </a:endParaRPr>
          </a:p>
          <a:p>
            <a:pPr eaLnBrk="1" hangingPunct="1">
              <a:lnSpc>
                <a:spcPct val="80000"/>
              </a:lnSpc>
              <a:buFontTx/>
              <a:buChar char="•"/>
            </a:pPr>
            <a:r>
              <a:rPr lang="en-US" altLang="en-US" sz="1200" dirty="0">
                <a:latin typeface="Arial" panose="020B0604020202020204" pitchFamily="34" charset="0"/>
                <a:ea typeface="ＭＳ Ｐゴシック" panose="020B0600070205080204" pitchFamily="34" charset="-128"/>
              </a:rPr>
              <a:t>Intentional discrimination</a:t>
            </a:r>
            <a:r>
              <a:rPr lang="en-US" altLang="en-US" sz="1200" dirty="0">
                <a:solidFill>
                  <a:srgbClr val="C00000"/>
                </a:solidFill>
                <a:latin typeface="Arial" panose="020B0604020202020204" pitchFamily="34" charset="0"/>
                <a:ea typeface="ＭＳ Ｐゴシック" panose="020B0600070205080204" pitchFamily="34" charset="-128"/>
              </a:rPr>
              <a:t>,</a:t>
            </a:r>
            <a:r>
              <a:rPr lang="en-US" altLang="en-US" sz="1200" dirty="0">
                <a:latin typeface="Arial" panose="020B0604020202020204" pitchFamily="34" charset="0"/>
                <a:ea typeface="ＭＳ Ｐゴシック" panose="020B0600070205080204" pitchFamily="34" charset="-128"/>
              </a:rPr>
              <a:t> as in the case of Mr. Burley and Joanne from the employment agency</a:t>
            </a:r>
            <a:r>
              <a:rPr lang="en-US" altLang="en-US" sz="1200" dirty="0">
                <a:solidFill>
                  <a:srgbClr val="C00000"/>
                </a:solidFill>
                <a:latin typeface="Arial" panose="020B0604020202020204" pitchFamily="34" charset="0"/>
                <a:ea typeface="ＭＳ Ｐゴシック" panose="020B0600070205080204" pitchFamily="34" charset="-128"/>
              </a:rPr>
              <a:t>.</a:t>
            </a:r>
            <a:endParaRPr lang="en-US" altLang="en-US" sz="1200" dirty="0">
              <a:latin typeface="Arial" panose="020B0604020202020204" pitchFamily="34" charset="0"/>
              <a:ea typeface="ＭＳ Ｐゴシック" panose="020B0600070205080204" pitchFamily="34" charset="-128"/>
            </a:endParaRPr>
          </a:p>
          <a:p>
            <a:pPr eaLnBrk="1" hangingPunct="1">
              <a:lnSpc>
                <a:spcPct val="80000"/>
              </a:lnSpc>
              <a:buFontTx/>
              <a:buChar char="•"/>
            </a:pPr>
            <a:endParaRPr lang="en-US" altLang="en-US" sz="1200" dirty="0">
              <a:latin typeface="Arial" panose="020B0604020202020204" pitchFamily="34" charset="0"/>
              <a:ea typeface="ＭＳ Ｐゴシック" panose="020B0600070205080204" pitchFamily="34" charset="-128"/>
            </a:endParaRPr>
          </a:p>
          <a:p>
            <a:pPr eaLnBrk="1" hangingPunct="1">
              <a:lnSpc>
                <a:spcPct val="80000"/>
              </a:lnSpc>
              <a:buFontTx/>
              <a:buChar char="•"/>
            </a:pPr>
            <a:r>
              <a:rPr lang="en-US" altLang="en-US" sz="1200" dirty="0">
                <a:latin typeface="Arial" panose="020B0604020202020204" pitchFamily="34" charset="0"/>
                <a:ea typeface="ＭＳ Ｐゴシック" panose="020B0600070205080204" pitchFamily="34" charset="-128"/>
              </a:rPr>
              <a:t>There was u</a:t>
            </a:r>
            <a:r>
              <a:rPr lang="en-US" altLang="en-US" sz="1200" dirty="0">
                <a:solidFill>
                  <a:srgbClr val="C00000"/>
                </a:solidFill>
                <a:latin typeface="Arial" panose="020B0604020202020204" pitchFamily="34" charset="0"/>
                <a:ea typeface="ＭＳ Ｐゴシック" panose="020B0600070205080204" pitchFamily="34" charset="-128"/>
              </a:rPr>
              <a:t>nintentional discrimination,</a:t>
            </a:r>
            <a:r>
              <a:rPr lang="en-US" altLang="en-US" sz="1200" dirty="0">
                <a:latin typeface="Arial" panose="020B0604020202020204" pitchFamily="34" charset="0"/>
                <a:ea typeface="ＭＳ Ｐゴシック" panose="020B0600070205080204" pitchFamily="34" charset="-128"/>
              </a:rPr>
              <a:t> as in the case of the parks in the different areas of the city.  </a:t>
            </a:r>
          </a:p>
          <a:p>
            <a:pPr eaLnBrk="1" hangingPunct="1">
              <a:lnSpc>
                <a:spcPct val="80000"/>
              </a:lnSpc>
            </a:pPr>
            <a:endParaRPr lang="en-US" altLang="en-US" sz="1200" dirty="0">
              <a:latin typeface="Arial" panose="020B0604020202020204" pitchFamily="34" charset="0"/>
              <a:ea typeface="ＭＳ Ｐゴシック" panose="020B0600070205080204" pitchFamily="34" charset="-128"/>
            </a:endParaRPr>
          </a:p>
          <a:p>
            <a:pPr eaLnBrk="1" hangingPunct="1">
              <a:lnSpc>
                <a:spcPct val="80000"/>
              </a:lnSpc>
              <a:buFontTx/>
              <a:buChar char="•"/>
            </a:pPr>
            <a:r>
              <a:rPr lang="en-US" altLang="en-US" sz="1200" dirty="0">
                <a:latin typeface="Arial" panose="020B0604020202020204" pitchFamily="34" charset="0"/>
                <a:ea typeface="ＭＳ Ｐゴシック" panose="020B0600070205080204" pitchFamily="34" charset="-128"/>
              </a:rPr>
              <a:t>The police station </a:t>
            </a:r>
            <a:r>
              <a:rPr lang="en-US" altLang="en-US" sz="1200" dirty="0">
                <a:solidFill>
                  <a:srgbClr val="C00000"/>
                </a:solidFill>
                <a:latin typeface="Arial" panose="020B0604020202020204" pitchFamily="34" charset="0"/>
                <a:ea typeface="ＭＳ Ｐゴシック" panose="020B0600070205080204" pitchFamily="34" charset="-128"/>
              </a:rPr>
              <a:t>scenario</a:t>
            </a:r>
            <a:r>
              <a:rPr lang="en-US" altLang="en-US" sz="1200" dirty="0">
                <a:latin typeface="Arial" panose="020B0604020202020204" pitchFamily="34" charset="0"/>
                <a:ea typeface="ＭＳ Ｐゴシック" panose="020B0600070205080204" pitchFamily="34" charset="-128"/>
              </a:rPr>
              <a:t> shows that </a:t>
            </a:r>
            <a:r>
              <a:rPr lang="en-US" altLang="en-US" sz="1200" dirty="0">
                <a:solidFill>
                  <a:srgbClr val="C00000"/>
                </a:solidFill>
                <a:latin typeface="Arial" panose="020B0604020202020204" pitchFamily="34" charset="0"/>
                <a:ea typeface="ＭＳ Ｐゴシック" panose="020B0600070205080204" pitchFamily="34" charset="-128"/>
              </a:rPr>
              <a:t>failure to provide language services</a:t>
            </a:r>
            <a:r>
              <a:rPr lang="en-US" altLang="en-US" sz="1200" dirty="0">
                <a:latin typeface="Arial" panose="020B0604020202020204" pitchFamily="34" charset="0"/>
                <a:ea typeface="ＭＳ Ｐゴシック" panose="020B0600070205080204" pitchFamily="34" charset="-128"/>
              </a:rPr>
              <a:t> </a:t>
            </a:r>
            <a:r>
              <a:rPr lang="en-US" altLang="en-US" sz="1200" dirty="0">
                <a:solidFill>
                  <a:srgbClr val="C00000"/>
                </a:solidFill>
                <a:latin typeface="Arial" panose="020B0604020202020204" pitchFamily="34" charset="0"/>
                <a:ea typeface="ＭＳ Ｐゴシック" panose="020B0600070205080204" pitchFamily="34" charset="-128"/>
              </a:rPr>
              <a:t>can be intentional discrimination based on national origin</a:t>
            </a:r>
            <a:r>
              <a:rPr lang="en-US" altLang="en-US" sz="1200" dirty="0">
                <a:latin typeface="Arial" panose="020B0604020202020204" pitchFamily="34" charset="0"/>
                <a:ea typeface="ＭＳ Ｐゴシック" panose="020B0600070205080204" pitchFamily="34" charset="-128"/>
              </a:rPr>
              <a:t>.</a:t>
            </a:r>
          </a:p>
          <a:p>
            <a:pPr>
              <a:lnSpc>
                <a:spcPct val="80000"/>
              </a:lnSpc>
            </a:pPr>
            <a:endParaRPr lang="en-US" altLang="en-US" sz="1200" dirty="0">
              <a:ea typeface="ＭＳ Ｐゴシック" panose="020B0600070205080204" pitchFamily="34" charset="-128"/>
            </a:endParaRPr>
          </a:p>
          <a:p>
            <a:pPr eaLnBrk="1" hangingPunct="1">
              <a:lnSpc>
                <a:spcPct val="80000"/>
              </a:lnSpc>
              <a:spcBef>
                <a:spcPct val="0"/>
              </a:spcBef>
            </a:pPr>
            <a:r>
              <a:rPr lang="en-US" altLang="en-US" sz="1200" dirty="0">
                <a:ea typeface="ＭＳ Ｐゴシック" panose="020B0600070205080204" pitchFamily="34" charset="-128"/>
              </a:rPr>
              <a:t>Does anyone want to share anything that they learned from the video or share their comments?</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5</a:t>
            </a:fld>
            <a:endParaRPr lang="en-US"/>
          </a:p>
        </p:txBody>
      </p:sp>
    </p:spTree>
    <p:extLst>
      <p:ext uri="{BB962C8B-B14F-4D97-AF65-F5344CB8AC3E}">
        <p14:creationId xmlns:p14="http://schemas.microsoft.com/office/powerpoint/2010/main" val="3839912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Gender Small Group Exercise</a:t>
            </a:r>
            <a:endParaRPr lang="en-US" dirty="0"/>
          </a:p>
          <a:p>
            <a:pPr>
              <a:defRPr/>
            </a:pPr>
            <a:r>
              <a:rPr lang="en-US" b="1" dirty="0"/>
              <a:t>Answer Key</a:t>
            </a:r>
            <a:endParaRPr lang="en-US" dirty="0"/>
          </a:p>
          <a:p>
            <a:pPr>
              <a:defRPr/>
            </a:pPr>
            <a:r>
              <a:rPr lang="en-US" b="1" dirty="0"/>
              <a:t> </a:t>
            </a:r>
            <a:endParaRPr lang="en-US" dirty="0"/>
          </a:p>
          <a:p>
            <a:pPr>
              <a:defRPr/>
            </a:pPr>
            <a:r>
              <a:rPr lang="en-US" b="1" dirty="0"/>
              <a:t>Read the scenario and spend 10 minutes discussing. Have one person volunteer to share with larger group.</a:t>
            </a:r>
            <a:endParaRPr lang="en-US" dirty="0"/>
          </a:p>
          <a:p>
            <a:pPr>
              <a:defRPr/>
            </a:pPr>
            <a:endParaRPr lang="en-US" dirty="0"/>
          </a:p>
          <a:p>
            <a:pPr>
              <a:defRPr/>
            </a:pPr>
            <a:r>
              <a:rPr lang="en-US" dirty="0"/>
              <a:t>You have been working with a customer named Jim for a few months. One day Jim comes in wearing a dress, long wig, make-up and heels. Jim tells you that he is transitioning to female and has changed his name to Julie. Jim asks you to start calling him Julie and to use she/her/hers pronouns. </a:t>
            </a:r>
          </a:p>
          <a:p>
            <a:pPr>
              <a:defRPr/>
            </a:pPr>
            <a:r>
              <a:rPr lang="en-US" dirty="0"/>
              <a:t>Julie said she would be right back and headed to the restroom. Right after she walks into the women’s restroom, another customer walks up to you and says “Did you see that man walk into the women’s restroom?! What are you going to do about it?”</a:t>
            </a:r>
          </a:p>
          <a:p>
            <a:pPr>
              <a:defRPr/>
            </a:pPr>
            <a:endParaRPr lang="en-US" b="1" dirty="0"/>
          </a:p>
          <a:p>
            <a:pPr>
              <a:defRPr/>
            </a:pPr>
            <a:r>
              <a:rPr lang="en-US" b="1" dirty="0"/>
              <a:t>1. How do you respond? </a:t>
            </a:r>
            <a:endParaRPr lang="en-US" dirty="0"/>
          </a:p>
          <a:p>
            <a:pPr>
              <a:defRPr/>
            </a:pPr>
            <a:r>
              <a:rPr lang="en-US" dirty="0"/>
              <a:t>Be calm and matter of fact, explain to the complaining customer that the first customer is just using the restroom, and ask if there is something else they need.  </a:t>
            </a:r>
          </a:p>
          <a:p>
            <a:pPr>
              <a:defRPr/>
            </a:pPr>
            <a:r>
              <a:rPr lang="en-US" dirty="0"/>
              <a:t>Ask if the complaining customer needs to use the restroom. If so, let them know where there is another restroom for the complaining customer to use if they are uncomfortable. </a:t>
            </a:r>
          </a:p>
          <a:p>
            <a:pPr>
              <a:defRPr/>
            </a:pPr>
            <a:endParaRPr lang="en-US" b="1" dirty="0"/>
          </a:p>
          <a:p>
            <a:pPr>
              <a:defRPr/>
            </a:pPr>
            <a:r>
              <a:rPr lang="en-US" b="1" dirty="0"/>
              <a:t>2. What if the complaining customer isn’t satisfied with your response? </a:t>
            </a:r>
            <a:endParaRPr lang="en-US" dirty="0"/>
          </a:p>
          <a:p>
            <a:pPr>
              <a:defRPr/>
            </a:pPr>
            <a:r>
              <a:rPr lang="en-US" dirty="0"/>
              <a:t>Offer to get a supervisor to talk with them in privacy. Offer them the Local EO Officer or State EO Officer contact info. If you feel confident with your understanding of the laws that protect the rights of people to use the restroom of the gender they identify with, you could tell them it is the law. Do NOT debate or discuss with them about whether the law is appropriate or not. </a:t>
            </a:r>
          </a:p>
          <a:p>
            <a:pPr>
              <a:defRPr/>
            </a:pPr>
            <a:r>
              <a:rPr lang="en-US" dirty="0"/>
              <a:t> </a:t>
            </a:r>
          </a:p>
          <a:p>
            <a:pPr>
              <a:defRPr/>
            </a:pPr>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42</a:t>
            </a:fld>
            <a:endParaRPr lang="en-US"/>
          </a:p>
        </p:txBody>
      </p:sp>
    </p:spTree>
    <p:extLst>
      <p:ext uri="{BB962C8B-B14F-4D97-AF65-F5344CB8AC3E}">
        <p14:creationId xmlns:p14="http://schemas.microsoft.com/office/powerpoint/2010/main" val="830999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We encourage you to do your best to assist the customer if you can resolve their concern.  However, you don’t want to discourage someone from filing a complaint if that is what they want to do.  </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43</a:t>
            </a:fld>
            <a:endParaRPr lang="en-US"/>
          </a:p>
        </p:txBody>
      </p:sp>
    </p:spTree>
    <p:extLst>
      <p:ext uri="{BB962C8B-B14F-4D97-AF65-F5344CB8AC3E}">
        <p14:creationId xmlns:p14="http://schemas.microsoft.com/office/powerpoint/2010/main" val="2149685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FF0000"/>
                </a:solidFill>
                <a:ea typeface="ＭＳ Ｐゴシック" panose="020B0600070205080204" pitchFamily="34" charset="-128"/>
              </a:rPr>
              <a:t>Sometimes customers contact us when they feel they have been discriminated against by an employer that they worked for or applied to work for.  The Jurisdiction  for these complaints is with other agencies outside of WorkSource.  In this case, the customer would contact either the WA State Human Rights Commission or the U.S. Equal Employment Opportunity Commission (EEOC).  </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44</a:t>
            </a:fld>
            <a:endParaRPr lang="en-US"/>
          </a:p>
        </p:txBody>
      </p:sp>
    </p:spTree>
    <p:extLst>
      <p:ext uri="{BB962C8B-B14F-4D97-AF65-F5344CB8AC3E}">
        <p14:creationId xmlns:p14="http://schemas.microsoft.com/office/powerpoint/2010/main" val="1841415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Read the scenario and spend 10 minutes discussing. Have one person volunteer to share with larger group.</a:t>
            </a:r>
            <a:endParaRPr lang="en-US" dirty="0"/>
          </a:p>
          <a:p>
            <a:pPr>
              <a:defRPr/>
            </a:pPr>
            <a:endParaRPr lang="en-US" dirty="0"/>
          </a:p>
          <a:p>
            <a:pPr>
              <a:defRPr/>
            </a:pPr>
            <a:r>
              <a:rPr lang="en-US" dirty="0"/>
              <a:t>When James goes to greet a customer Maggie for an appointment, she tells him she is relieved it is him and not Mark. She said Mark makes her uncomfortable with how he looks at her. She said lately Mark has been sending her emails and texts and she doesn’t respond. She said he creeps her out. She said her mom told her it is harassment and she should file a discrimination complaint. She asked James how that would work and what he thinks she should do.</a:t>
            </a:r>
          </a:p>
          <a:p>
            <a:pPr>
              <a:defRPr/>
            </a:pPr>
            <a:r>
              <a:rPr lang="en-US" dirty="0"/>
              <a:t>James tells Maggie that he is sure it is just a misunderstanding and it isn’t discrimination. He said that filing a discrimination complaint is serious and could ruin Mark’s life. He said he has worked with Mark for years and he is sure Mark didn’t mean to offend her, he is just lonely. He told Maggie that she should just ignore Mark and work with him instead. </a:t>
            </a:r>
          </a:p>
          <a:p>
            <a:pPr>
              <a:defRPr/>
            </a:pPr>
            <a:endParaRPr lang="en-US" b="1" dirty="0"/>
          </a:p>
          <a:p>
            <a:pPr>
              <a:defRPr/>
            </a:pPr>
            <a:r>
              <a:rPr lang="en-US" b="1" dirty="0"/>
              <a:t>1. Are there things that James should have done differently? </a:t>
            </a:r>
            <a:endParaRPr lang="en-US" dirty="0"/>
          </a:p>
          <a:p>
            <a:pPr>
              <a:defRPr/>
            </a:pPr>
            <a:r>
              <a:rPr lang="en-US" dirty="0"/>
              <a:t>Yes. He should not have told her that he thought it was a misunderstanding, that he thought it wasn’t discrimination, that he thought it was serious and could ruin Mark’s life, or made excuses for Mark’s behavior. He should not have advised her to just ignore Mark. </a:t>
            </a:r>
          </a:p>
          <a:p>
            <a:pPr>
              <a:defRPr/>
            </a:pPr>
            <a:endParaRPr lang="en-US" b="1" dirty="0"/>
          </a:p>
          <a:p>
            <a:pPr>
              <a:defRPr/>
            </a:pPr>
            <a:r>
              <a:rPr lang="en-US" b="1" dirty="0"/>
              <a:t>2. How would you have handled this? </a:t>
            </a:r>
            <a:endParaRPr lang="en-US" dirty="0"/>
          </a:p>
          <a:p>
            <a:pPr>
              <a:defRPr/>
            </a:pPr>
            <a:r>
              <a:rPr lang="en-US" dirty="0"/>
              <a:t>Should have given Maggie her rights to file a discrimination complaint. Follow office procedure. Taken complaint if she wanted to fill out a form or write it and leave it with him. Shared the complaint with the Local EO Officer right away. Otherwise keep the complaint confidential. </a:t>
            </a:r>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46</a:t>
            </a:fld>
            <a:endParaRPr lang="en-US"/>
          </a:p>
        </p:txBody>
      </p:sp>
    </p:spTree>
    <p:extLst>
      <p:ext uri="{BB962C8B-B14F-4D97-AF65-F5344CB8AC3E}">
        <p14:creationId xmlns:p14="http://schemas.microsoft.com/office/powerpoint/2010/main" val="1007162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Read the scenario and spend 10 minutes discussing. Have one person volunteer to share with larger group.</a:t>
            </a:r>
            <a:endParaRPr lang="en-US" dirty="0"/>
          </a:p>
          <a:p>
            <a:pPr>
              <a:defRPr/>
            </a:pPr>
            <a:endParaRPr lang="en-US" dirty="0"/>
          </a:p>
          <a:p>
            <a:pPr>
              <a:defRPr/>
            </a:pPr>
            <a:r>
              <a:rPr lang="en-US" dirty="0"/>
              <a:t>Two customers, Maya and Don come in and ask to speak to a supervisor. The supervisor comes out, introduces herself and asks how she can help. Maya and Don share that they are fed up with the way they and other people who have accents or speak Spanish are treated in the office. They said there are three employees who have made comments to each other in front of them that people need to “learn to speak English or go home”. A few times when the customers were chatting in Spanish, one of the employees came by and said “English please, we are in the U.S.”. They also said that “no employers will hire them if they can’t understand them”. </a:t>
            </a:r>
          </a:p>
          <a:p>
            <a:pPr>
              <a:defRPr/>
            </a:pPr>
            <a:endParaRPr lang="en-US" dirty="0"/>
          </a:p>
          <a:p>
            <a:pPr>
              <a:defRPr/>
            </a:pPr>
            <a:r>
              <a:rPr lang="en-US" b="1" dirty="0"/>
              <a:t>1. Should the supervisor try to resolve the complaint by telling the employees to stop making those comments? </a:t>
            </a:r>
            <a:endParaRPr lang="en-US" dirty="0"/>
          </a:p>
          <a:p>
            <a:pPr>
              <a:defRPr/>
            </a:pPr>
            <a:r>
              <a:rPr lang="en-US" dirty="0"/>
              <a:t>No. The customers are notifying the supervisor of potential discrimination. The supervisor cannot resolve discrimination and it needs to be investigated. </a:t>
            </a:r>
          </a:p>
          <a:p>
            <a:pPr>
              <a:defRPr/>
            </a:pPr>
            <a:endParaRPr lang="en-US" dirty="0"/>
          </a:p>
          <a:p>
            <a:pPr>
              <a:defRPr/>
            </a:pPr>
            <a:r>
              <a:rPr lang="en-US" b="1" dirty="0"/>
              <a:t>2. What should the supervisor do? </a:t>
            </a:r>
            <a:endParaRPr lang="en-US" dirty="0"/>
          </a:p>
          <a:p>
            <a:pPr>
              <a:defRPr/>
            </a:pPr>
            <a:r>
              <a:rPr lang="en-US" dirty="0"/>
              <a:t>The supervisor should notify the customers of their rights to file a discrimination complaint. Follow office procedure. Take complaint if they want to fill out a form or write it and leave it with her. Share the complaint with the Local EO Officer right away. Otherwise keep the complaint confidential. </a:t>
            </a:r>
          </a:p>
          <a:p>
            <a:pPr>
              <a:defRPr/>
            </a:pPr>
            <a:endParaRPr lang="en-US" dirty="0"/>
          </a:p>
          <a:p>
            <a:pPr>
              <a:defRPr/>
            </a:pPr>
            <a:r>
              <a:rPr lang="en-US" b="1" dirty="0"/>
              <a:t>3. Who else needs to be made aware of the complaint?</a:t>
            </a:r>
            <a:endParaRPr lang="en-US" dirty="0"/>
          </a:p>
          <a:p>
            <a:pPr>
              <a:defRPr/>
            </a:pPr>
            <a:r>
              <a:rPr lang="en-US" dirty="0"/>
              <a:t>The Local EO Officer.  Otherwise keep the complaint confidential. </a:t>
            </a:r>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47</a:t>
            </a:fld>
            <a:endParaRPr lang="en-US"/>
          </a:p>
        </p:txBody>
      </p:sp>
    </p:spTree>
    <p:extLst>
      <p:ext uri="{BB962C8B-B14F-4D97-AF65-F5344CB8AC3E}">
        <p14:creationId xmlns:p14="http://schemas.microsoft.com/office/powerpoint/2010/main" val="2941647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During monitoring or other investigation, if something is found that needs to be corrected to ensure non-discrimination requirements are being followed, the agency of office would be asked to make the correction.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If they did not make the correction voluntarily, there are additional procedures outlined in the NDP the WDC or the state would follow to ensure the correction took place.</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50</a:t>
            </a:fld>
            <a:endParaRPr lang="en-US"/>
          </a:p>
        </p:txBody>
      </p:sp>
    </p:spTree>
    <p:extLst>
      <p:ext uri="{BB962C8B-B14F-4D97-AF65-F5344CB8AC3E}">
        <p14:creationId xmlns:p14="http://schemas.microsoft.com/office/powerpoint/2010/main" val="3489394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1. Who is the State-Level EO Officer? Who is your local EO Officer? </a:t>
            </a:r>
          </a:p>
          <a:p>
            <a:pPr>
              <a:defRPr/>
            </a:pPr>
            <a:r>
              <a:rPr lang="en-US" dirty="0"/>
              <a:t>Teresa Eckstein is the State-Level EO Officer. Look up your local EO Officer. </a:t>
            </a:r>
          </a:p>
          <a:p>
            <a:pPr>
              <a:defRPr/>
            </a:pPr>
            <a:endParaRPr lang="en-US" dirty="0"/>
          </a:p>
          <a:p>
            <a:pPr>
              <a:defRPr/>
            </a:pPr>
            <a:r>
              <a:rPr lang="en-US" b="1" dirty="0"/>
              <a:t>2. What does LEP stand for? </a:t>
            </a:r>
          </a:p>
          <a:p>
            <a:pPr>
              <a:defRPr/>
            </a:pPr>
            <a:r>
              <a:rPr lang="en-US" dirty="0"/>
              <a:t>Limited English Proficiency. </a:t>
            </a:r>
          </a:p>
          <a:p>
            <a:pPr>
              <a:defRPr/>
            </a:pPr>
            <a:endParaRPr lang="en-US" dirty="0"/>
          </a:p>
          <a:p>
            <a:pPr>
              <a:defRPr/>
            </a:pPr>
            <a:r>
              <a:rPr lang="en-US" b="1" dirty="0"/>
              <a:t>3. What do you do if a customer comes in who doesn’t speak English? </a:t>
            </a:r>
            <a:endParaRPr lang="en-US" dirty="0"/>
          </a:p>
          <a:p>
            <a:pPr>
              <a:defRPr/>
            </a:pPr>
            <a:r>
              <a:rPr lang="en-US" dirty="0"/>
              <a:t>You can do the following: </a:t>
            </a:r>
          </a:p>
          <a:p>
            <a:pPr>
              <a:defRPr/>
            </a:pPr>
            <a:r>
              <a:rPr lang="en-US" dirty="0"/>
              <a:t>• Use “I Speak” or international flag signs to identify the language they use </a:t>
            </a:r>
          </a:p>
          <a:p>
            <a:pPr>
              <a:defRPr/>
            </a:pPr>
            <a:r>
              <a:rPr lang="en-US" dirty="0"/>
              <a:t>• Have a bi-lingual staff talk with them if available </a:t>
            </a:r>
          </a:p>
          <a:p>
            <a:pPr>
              <a:defRPr/>
            </a:pPr>
            <a:r>
              <a:rPr lang="en-US" dirty="0"/>
              <a:t>• Obtaining interpreters – must offer the customer an interpreter and explain it is free to them </a:t>
            </a:r>
          </a:p>
          <a:p>
            <a:pPr>
              <a:defRPr/>
            </a:pPr>
            <a:r>
              <a:rPr lang="en-US" dirty="0"/>
              <a:t>• Use the Language Link telephone interpreter service to determine what the customer needs – not for providing ongoing service </a:t>
            </a:r>
          </a:p>
          <a:p>
            <a:pPr>
              <a:defRPr/>
            </a:pPr>
            <a:r>
              <a:rPr lang="en-US" dirty="0"/>
              <a:t>• Only use Google Translate if Language Link doesn’t have an interpreter available and only to let the customer know you are getting someone who speaks their language to help </a:t>
            </a:r>
          </a:p>
          <a:p>
            <a:pPr>
              <a:defRPr/>
            </a:pPr>
            <a:r>
              <a:rPr lang="en-US" dirty="0"/>
              <a:t>• Provide documents and brochures in alternate languages </a:t>
            </a:r>
          </a:p>
          <a:p>
            <a:pPr>
              <a:defRPr/>
            </a:pPr>
            <a:endParaRPr lang="en-US" dirty="0"/>
          </a:p>
          <a:p>
            <a:pPr>
              <a:defRPr/>
            </a:pPr>
            <a:r>
              <a:rPr lang="en-US" b="1" dirty="0"/>
              <a:t>4. Are you required to offer a sign language interpreter to a customer who is deaf and uses sign language? </a:t>
            </a:r>
          </a:p>
          <a:p>
            <a:pPr>
              <a:defRPr/>
            </a:pPr>
            <a:r>
              <a:rPr lang="en-US" dirty="0"/>
              <a:t>Yes </a:t>
            </a:r>
          </a:p>
          <a:p>
            <a:pPr>
              <a:defRPr/>
            </a:pPr>
            <a:endParaRPr lang="en-US" dirty="0"/>
          </a:p>
          <a:p>
            <a:pPr>
              <a:defRPr/>
            </a:pPr>
            <a:r>
              <a:rPr lang="en-US" b="1" dirty="0"/>
              <a:t>5. When are animals allowed in a WorkSource office? </a:t>
            </a:r>
            <a:endParaRPr lang="en-US" dirty="0"/>
          </a:p>
          <a:p>
            <a:pPr>
              <a:defRPr/>
            </a:pPr>
            <a:r>
              <a:rPr lang="en-US" dirty="0"/>
              <a:t>Service animals are allowed in the WorkSource office. Service animal means any dog that is individually trained to do work or perform tasks for the benefit of an individual with a disability, including a physical, sensory, psychiatric, intellectual, or other mental disability. Trained miniature horses can be allowed. </a:t>
            </a:r>
          </a:p>
          <a:p>
            <a:pPr>
              <a:defRPr/>
            </a:pPr>
            <a:r>
              <a:rPr lang="en-US" dirty="0"/>
              <a:t>The work or tasks performed by a service animal must be directly related to the individual’s disability. </a:t>
            </a:r>
          </a:p>
          <a:p>
            <a:pPr>
              <a:defRPr/>
            </a:pPr>
            <a:r>
              <a:rPr lang="en-US" dirty="0"/>
              <a:t>The training is more than just obedience training and the dog must be clean, groomed and under the control of the owner. </a:t>
            </a:r>
          </a:p>
          <a:p>
            <a:pPr>
              <a:defRPr/>
            </a:pPr>
            <a:r>
              <a:rPr lang="en-US" dirty="0"/>
              <a:t>The provision of emotional support, well-being, comfort, or companionship, without more, do not constitute work or tasks, and they are not service animals. You may need to make a reasonable accommodation to allow a person with a disability to bring their comfort animal to WorkSource. Reach out to your local EO Officer for assistance. </a:t>
            </a:r>
          </a:p>
          <a:p>
            <a:pPr>
              <a:defRPr/>
            </a:pPr>
            <a:endParaRPr lang="en-US" dirty="0"/>
          </a:p>
          <a:p>
            <a:pPr>
              <a:defRPr/>
            </a:pPr>
            <a:r>
              <a:rPr lang="en-US" b="1" dirty="0"/>
              <a:t>6. What are examples of reasonable accommodations WorkSource might need to provide to customers? </a:t>
            </a:r>
          </a:p>
          <a:p>
            <a:pPr>
              <a:defRPr/>
            </a:pPr>
            <a:r>
              <a:rPr lang="en-US" dirty="0"/>
              <a:t>• Providing information in Braille </a:t>
            </a:r>
          </a:p>
          <a:p>
            <a:pPr>
              <a:defRPr/>
            </a:pPr>
            <a:r>
              <a:rPr lang="en-US" dirty="0"/>
              <a:t>• Recorded materials </a:t>
            </a:r>
          </a:p>
          <a:p>
            <a:pPr>
              <a:defRPr/>
            </a:pPr>
            <a:r>
              <a:rPr lang="en-US" dirty="0"/>
              <a:t>• Someone to read the material to an individual </a:t>
            </a:r>
          </a:p>
          <a:p>
            <a:pPr>
              <a:defRPr/>
            </a:pPr>
            <a:r>
              <a:rPr lang="en-US" dirty="0"/>
              <a:t>• Sign language interpreters.</a:t>
            </a:r>
          </a:p>
          <a:p>
            <a:pPr>
              <a:defRPr/>
            </a:pPr>
            <a:r>
              <a:rPr lang="en-US" dirty="0"/>
              <a:t>Religious accommodation it’s a type of accommodation but not a reasonable accommodation. </a:t>
            </a:r>
          </a:p>
          <a:p>
            <a:pPr>
              <a:defRPr/>
            </a:pPr>
            <a:endParaRPr lang="en-US" dirty="0"/>
          </a:p>
          <a:p>
            <a:pPr>
              <a:defRPr/>
            </a:pPr>
            <a:r>
              <a:rPr lang="en-US" b="1" dirty="0"/>
              <a:t>7. Does sex discrimination include gender identity? </a:t>
            </a:r>
            <a:endParaRPr lang="en-US" dirty="0"/>
          </a:p>
          <a:p>
            <a:pPr>
              <a:defRPr/>
            </a:pPr>
            <a:r>
              <a:rPr lang="en-US" dirty="0"/>
              <a:t>Yes </a:t>
            </a:r>
          </a:p>
          <a:p>
            <a:pPr>
              <a:defRPr/>
            </a:pPr>
            <a:endParaRPr lang="en-US" dirty="0"/>
          </a:p>
          <a:p>
            <a:pPr>
              <a:defRPr/>
            </a:pPr>
            <a:r>
              <a:rPr lang="en-US" b="1" dirty="0"/>
              <a:t>8. What do you do if a customer tells you they feel discriminated against? </a:t>
            </a:r>
          </a:p>
          <a:p>
            <a:pPr>
              <a:defRPr/>
            </a:pPr>
            <a:r>
              <a:rPr lang="en-US" dirty="0"/>
              <a:t>1. If a customer tells you they are feeling discriminated against at WorkSource or by a One Stop partner, you must first give them their rights to file a formal complaint. a. You can get a supervisor or your Local EO Officer, but can’t make them wait for their rights if those people aren’t available. </a:t>
            </a:r>
          </a:p>
          <a:p>
            <a:pPr>
              <a:defRPr/>
            </a:pPr>
            <a:r>
              <a:rPr lang="en-US" dirty="0"/>
              <a:t>b. You can get the information from the EO poster. </a:t>
            </a:r>
          </a:p>
          <a:p>
            <a:pPr>
              <a:defRPr/>
            </a:pPr>
            <a:r>
              <a:rPr lang="en-US" dirty="0"/>
              <a:t>c. A formal discrimination complaint under WIOA must be in writing and within 180 days from the last incident of alleged discrimination. </a:t>
            </a:r>
          </a:p>
          <a:p>
            <a:pPr>
              <a:defRPr/>
            </a:pPr>
            <a:r>
              <a:rPr lang="en-US" dirty="0"/>
              <a:t>d. You can offer a complaint form, or they can write it another way. Forward written complaints to local EO officer right away. </a:t>
            </a:r>
          </a:p>
          <a:p>
            <a:pPr>
              <a:defRPr/>
            </a:pPr>
            <a:r>
              <a:rPr lang="en-US" dirty="0"/>
              <a:t>e. After you notify them of their rights, you should continue to provide service. </a:t>
            </a:r>
          </a:p>
          <a:p>
            <a:pPr>
              <a:defRPr/>
            </a:pPr>
            <a:r>
              <a:rPr lang="en-US" dirty="0"/>
              <a:t>f. You might be able to provide the service they were upset about, but you cannot determine if it was discrimination or not, and cannot resolve discrimination. </a:t>
            </a:r>
          </a:p>
          <a:p>
            <a:pPr>
              <a:defRPr/>
            </a:pPr>
            <a:r>
              <a:rPr lang="en-US" dirty="0"/>
              <a:t>g. Keep the complaint confidential </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51</a:t>
            </a:fld>
            <a:endParaRPr lang="en-US"/>
          </a:p>
        </p:txBody>
      </p:sp>
    </p:spTree>
    <p:extLst>
      <p:ext uri="{BB962C8B-B14F-4D97-AF65-F5344CB8AC3E}">
        <p14:creationId xmlns:p14="http://schemas.microsoft.com/office/powerpoint/2010/main" val="1820968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Have questions or think about later or not comfortable asking today. Please reach out to us, completely judgment free. Some of these topics are new to people, reach to us or local EO officer when you have questions. Thank you for participating. </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52</a:t>
            </a:fld>
            <a:endParaRPr lang="en-US"/>
          </a:p>
        </p:txBody>
      </p:sp>
    </p:spTree>
    <p:extLst>
      <p:ext uri="{BB962C8B-B14F-4D97-AF65-F5344CB8AC3E}">
        <p14:creationId xmlns:p14="http://schemas.microsoft.com/office/powerpoint/2010/main" val="2138063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The NDP is posted on esd.wa.gov on the Equal Opportunity page if you would like to review it.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It is updated every two years, signed by the Governor and submitted to USDOL.</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7</a:t>
            </a:fld>
            <a:endParaRPr lang="en-US"/>
          </a:p>
        </p:txBody>
      </p:sp>
    </p:spTree>
    <p:extLst>
      <p:ext uri="{BB962C8B-B14F-4D97-AF65-F5344CB8AC3E}">
        <p14:creationId xmlns:p14="http://schemas.microsoft.com/office/powerpoint/2010/main" val="283813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If there is a complaint about a state program or that covers more than one WDA, the local EO Officer works with the State-Level EO Officer. </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9</a:t>
            </a:fld>
            <a:endParaRPr lang="en-US"/>
          </a:p>
        </p:txBody>
      </p:sp>
    </p:spTree>
    <p:extLst>
      <p:ext uri="{BB962C8B-B14F-4D97-AF65-F5344CB8AC3E}">
        <p14:creationId xmlns:p14="http://schemas.microsoft.com/office/powerpoint/2010/main" val="65482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ea typeface="ＭＳ Ｐゴシック" panose="020B0600070205080204" pitchFamily="34" charset="-128"/>
              </a:rPr>
              <a:t>EO Posters</a:t>
            </a:r>
          </a:p>
          <a:p>
            <a:r>
              <a:rPr lang="en-US" altLang="en-US" dirty="0">
                <a:ea typeface="ＭＳ Ｐゴシック" panose="020B0600070205080204" pitchFamily="34" charset="-128"/>
              </a:rPr>
              <a:t>Required to display EO Posters in English and Spanish but they are also available in Russian, Ukrainian, and Vietnamese.</a:t>
            </a:r>
          </a:p>
          <a:p>
            <a:endParaRPr lang="en-US" altLang="en-US" dirty="0">
              <a:ea typeface="ＭＳ Ｐゴシック" panose="020B0600070205080204" pitchFamily="34" charset="-128"/>
            </a:endParaRPr>
          </a:p>
          <a:p>
            <a:r>
              <a:rPr lang="en-US" altLang="en-US" b="1" u="sng" dirty="0">
                <a:ea typeface="ＭＳ Ｐゴシック" panose="020B0600070205080204" pitchFamily="34" charset="-128"/>
              </a:rPr>
              <a:t>EO Tagline</a:t>
            </a:r>
          </a:p>
          <a:p>
            <a:pPr eaLnBrk="1" hangingPunct="1">
              <a:spcBef>
                <a:spcPct val="0"/>
              </a:spcBef>
            </a:pPr>
            <a:r>
              <a:rPr lang="en-US" altLang="en-US" dirty="0">
                <a:ea typeface="ＭＳ Ｐゴシック" panose="020B0600070205080204" pitchFamily="34" charset="-128"/>
              </a:rPr>
              <a:t>If a phone number is listed on the marketing material, ensure WA Relay 711 is listed at the end of the tagline.</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Some staff have saved templates and flyers on their computers. Be sure to check them as they may have the old and incorrect tagline.</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10</a:t>
            </a:fld>
            <a:endParaRPr lang="en-US"/>
          </a:p>
        </p:txBody>
      </p:sp>
    </p:spTree>
    <p:extLst>
      <p:ext uri="{BB962C8B-B14F-4D97-AF65-F5344CB8AC3E}">
        <p14:creationId xmlns:p14="http://schemas.microsoft.com/office/powerpoint/2010/main" val="200177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There should be posters in English and Spanish in each training room.</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They should also be located in the resource room, employee break room, other places where customers are served.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To order posters, the local EO officer contacts the State EO Office.</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Posters are also available in Russian, Ukrainian, and Vietnamese.</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11</a:t>
            </a:fld>
            <a:endParaRPr lang="en-US"/>
          </a:p>
        </p:txBody>
      </p:sp>
    </p:spTree>
    <p:extLst>
      <p:ext uri="{BB962C8B-B14F-4D97-AF65-F5344CB8AC3E}">
        <p14:creationId xmlns:p14="http://schemas.microsoft.com/office/powerpoint/2010/main" val="149923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12</a:t>
            </a:fld>
            <a:endParaRPr lang="en-US"/>
          </a:p>
        </p:txBody>
      </p:sp>
    </p:spTree>
    <p:extLst>
      <p:ext uri="{BB962C8B-B14F-4D97-AF65-F5344CB8AC3E}">
        <p14:creationId xmlns:p14="http://schemas.microsoft.com/office/powerpoint/2010/main" val="427859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indent="-112713">
              <a:buFontTx/>
              <a:buChar char="•"/>
            </a:pPr>
            <a:r>
              <a:rPr lang="en-US" altLang="en-US" dirty="0">
                <a:ea typeface="ＭＳ Ｐゴシック" panose="020B0600070205080204" pitchFamily="34" charset="-128"/>
              </a:rPr>
              <a:t>We should be reaching out to advertise </a:t>
            </a:r>
            <a:r>
              <a:rPr lang="en-US" altLang="en-US" dirty="0">
                <a:solidFill>
                  <a:srgbClr val="0070C0"/>
                </a:solidFill>
                <a:ea typeface="ＭＳ Ｐゴシック" panose="020B0600070205080204" pitchFamily="34" charset="-128"/>
              </a:rPr>
              <a:t>in communities that target various populations such as – </a:t>
            </a:r>
          </a:p>
          <a:p>
            <a:pPr marL="112713" indent="-112713">
              <a:buFontTx/>
              <a:buChar char="•"/>
            </a:pPr>
            <a:endParaRPr lang="en-US" altLang="en-US" dirty="0">
              <a:solidFill>
                <a:srgbClr val="0070C0"/>
              </a:solidFill>
              <a:ea typeface="ＭＳ Ｐゴシック" panose="020B0600070205080204" pitchFamily="34" charset="-128"/>
            </a:endParaRPr>
          </a:p>
          <a:p>
            <a:pPr marL="569913" lvl="1" indent="-112713">
              <a:buFontTx/>
              <a:buChar char="•"/>
            </a:pPr>
            <a:r>
              <a:rPr lang="en-US" altLang="en-US" dirty="0">
                <a:solidFill>
                  <a:srgbClr val="0070C0"/>
                </a:solidFill>
                <a:ea typeface="ＭＳ Ｐゴシック" panose="020B0600070205080204" pitchFamily="34" charset="-128"/>
              </a:rPr>
              <a:t>Sending notices about the program and activities to schools and community service groups</a:t>
            </a:r>
          </a:p>
          <a:p>
            <a:pPr marL="569913" lvl="1" indent="-112713"/>
            <a:endParaRPr lang="en-US" altLang="en-US" dirty="0">
              <a:solidFill>
                <a:srgbClr val="0070C0"/>
              </a:solidFill>
              <a:ea typeface="ＭＳ Ｐゴシック" panose="020B0600070205080204" pitchFamily="34" charset="-128"/>
            </a:endParaRPr>
          </a:p>
          <a:p>
            <a:pPr marL="569913" lvl="2" indent="-112713">
              <a:buFontTx/>
              <a:buChar char="•"/>
            </a:pPr>
            <a:r>
              <a:rPr lang="en-US" altLang="en-US" dirty="0">
                <a:solidFill>
                  <a:srgbClr val="0070C0"/>
                </a:solidFill>
                <a:ea typeface="ＭＳ Ｐゴシック" panose="020B0600070205080204" pitchFamily="34" charset="-128"/>
              </a:rPr>
              <a:t>Conducting an assessment of the population using census data and information from other organizations to find out if there are groups in the community where an outreach effort should take place to make sure they are aware of the services available to them.</a:t>
            </a:r>
          </a:p>
          <a:p>
            <a:pPr marL="569913" lvl="1" indent="-112713" eaLnBrk="1" hangingPunct="1">
              <a:spcBef>
                <a:spcPct val="0"/>
              </a:spcBef>
            </a:pPr>
            <a:endParaRPr lang="en-US" altLang="en-US" dirty="0">
              <a:ea typeface="ＭＳ Ｐゴシック" panose="020B0600070205080204" pitchFamily="34" charset="-128"/>
            </a:endParaRPr>
          </a:p>
          <a:p>
            <a:pPr marL="112713" indent="-112713"/>
            <a:r>
              <a:rPr lang="en-US" altLang="en-US" dirty="0">
                <a:ea typeface="ＭＳ Ｐゴシック" panose="020B0600070205080204" pitchFamily="34" charset="-128"/>
              </a:rPr>
              <a:t>What languages do your customers speak? </a:t>
            </a:r>
            <a:endParaRPr lang="en-US" altLang="en-US" sz="1100" dirty="0">
              <a:ea typeface="ＭＳ Ｐゴシック" panose="020B0600070205080204" pitchFamily="34" charset="-128"/>
            </a:endParaRPr>
          </a:p>
          <a:p>
            <a:pPr marL="569913" lvl="1" indent="-112713" eaLnBrk="1" hangingPunct="1">
              <a:spcBef>
                <a:spcPct val="0"/>
              </a:spcBef>
            </a:pPr>
            <a:r>
              <a:rPr lang="en-US" altLang="en-US" dirty="0">
                <a:ea typeface="ＭＳ Ｐゴシック" panose="020B0600070205080204" pitchFamily="34" charset="-128"/>
              </a:rPr>
              <a:t>Does anyone want to share how they have done outreach in their community? (Churches, schools, community service groups)</a:t>
            </a:r>
          </a:p>
          <a:p>
            <a:endParaRPr lang="en-US" dirty="0"/>
          </a:p>
        </p:txBody>
      </p:sp>
      <p:sp>
        <p:nvSpPr>
          <p:cNvPr id="4" name="Slide Number Placeholder 3"/>
          <p:cNvSpPr>
            <a:spLocks noGrp="1"/>
          </p:cNvSpPr>
          <p:nvPr>
            <p:ph type="sldNum" sz="quarter" idx="5"/>
          </p:nvPr>
        </p:nvSpPr>
        <p:spPr/>
        <p:txBody>
          <a:bodyPr/>
          <a:lstStyle/>
          <a:p>
            <a:fld id="{6B5F85A1-B17C-4244-82AE-2C09CE96C36F}" type="slidenum">
              <a:rPr lang="en-US" smtClean="0"/>
              <a:t>13</a:t>
            </a:fld>
            <a:endParaRPr lang="en-US"/>
          </a:p>
        </p:txBody>
      </p:sp>
    </p:spTree>
    <p:extLst>
      <p:ext uri="{BB962C8B-B14F-4D97-AF65-F5344CB8AC3E}">
        <p14:creationId xmlns:p14="http://schemas.microsoft.com/office/powerpoint/2010/main" val="692698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16143-E03C-4CFD-AFDC-14E5BDEA754C}" type="datetimeFigureOut">
              <a:rPr lang="en-US" smtClean="0"/>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421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729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9379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8634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smtClean="0"/>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0742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3185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t>4/26/2022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0510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4/26/2022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3574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4/26/2022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761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smtClean="0"/>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262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smtClean="0"/>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6142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E8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9FD0C-5451-4CA0-86AF-E70AE3279989}" type="datetimeFigureOut">
              <a:rPr lang="en-US" smtClean="0"/>
              <a:t>4/26/2022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1315733"/>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3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5.svg"/><Relationship Id="rId7" Type="http://schemas.openxmlformats.org/officeDocument/2006/relationships/image" Target="../media/image42.sv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57.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9.sv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media.esd.wa.gov/esdwa/Default/ESDWAGOV/newsroom/equal-opportunity/eo-officers-contact-list.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mailto:teresa.eckstein@esd.w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1143000" y="1441847"/>
            <a:ext cx="6858000" cy="1790700"/>
          </a:xfrm>
        </p:spPr>
        <p:txBody>
          <a:bodyPr>
            <a:noAutofit/>
          </a:bodyPr>
          <a:lstStyle/>
          <a:p>
            <a:r>
              <a:rPr lang="en-US" sz="4000" dirty="0">
                <a:solidFill>
                  <a:schemeClr val="tx1">
                    <a:lumMod val="75000"/>
                    <a:lumOff val="25000"/>
                  </a:schemeClr>
                </a:solidFill>
                <a:latin typeface="Calibri Light" panose="020F0302020204030204" pitchFamily="34" charset="0"/>
                <a:ea typeface="Verdana" panose="020B0604030504040204" pitchFamily="34" charset="0"/>
                <a:cs typeface="Calibri Light" panose="020F0302020204030204" pitchFamily="34" charset="0"/>
              </a:rPr>
              <a:t>Equal Opportunity and </a:t>
            </a:r>
            <a:r>
              <a:rPr lang="en-US" sz="4000" dirty="0">
                <a:solidFill>
                  <a:schemeClr val="tx1">
                    <a:lumMod val="75000"/>
                    <a:lumOff val="25000"/>
                  </a:schemeClr>
                </a:solidFill>
                <a:ea typeface="Verdana" panose="020B0604030504040204" pitchFamily="34" charset="0"/>
                <a:cs typeface="Calibri Light" panose="020F0302020204030204" pitchFamily="34" charset="0"/>
              </a:rPr>
              <a:t>Nondiscrimination</a:t>
            </a:r>
          </a:p>
        </p:txBody>
      </p:sp>
      <p:pic>
        <p:nvPicPr>
          <p:cNvPr id="6" name="Picture 4" descr="WorkSource Logo">
            <a:extLst>
              <a:ext uri="{FF2B5EF4-FFF2-40B4-BE49-F238E27FC236}">
                <a16:creationId xmlns:a16="http://schemas.microsoft.com/office/drawing/2014/main" id="{B5DF959B-A88F-4305-9026-FEAC16662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413685" y="3408283"/>
            <a:ext cx="2316630" cy="6023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36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4995-4232-4815-A0AF-1CF73243630A}"/>
              </a:ext>
            </a:extLst>
          </p:cNvPr>
          <p:cNvSpPr>
            <a:spLocks noGrp="1"/>
          </p:cNvSpPr>
          <p:nvPr>
            <p:ph type="title"/>
          </p:nvPr>
        </p:nvSpPr>
        <p:spPr>
          <a:xfrm>
            <a:off x="628650" y="364653"/>
            <a:ext cx="7886700" cy="1273233"/>
          </a:xfrm>
        </p:spPr>
        <p:txBody>
          <a:bodyPr>
            <a:normAutofit/>
          </a:bodyPr>
          <a:lstStyle/>
          <a:p>
            <a:pPr algn="ctr"/>
            <a:r>
              <a:rPr lang="en-US" sz="3200" dirty="0"/>
              <a:t>Notice and Communication</a:t>
            </a:r>
            <a:br>
              <a:rPr lang="en-US" sz="3500" dirty="0"/>
            </a:br>
            <a:r>
              <a:rPr lang="en-US" sz="2200" dirty="0"/>
              <a:t>NDP Element 2</a:t>
            </a:r>
          </a:p>
        </p:txBody>
      </p:sp>
      <p:sp>
        <p:nvSpPr>
          <p:cNvPr id="3" name="Content Placeholder 2">
            <a:extLst>
              <a:ext uri="{FF2B5EF4-FFF2-40B4-BE49-F238E27FC236}">
                <a16:creationId xmlns:a16="http://schemas.microsoft.com/office/drawing/2014/main" id="{2B5ED348-1526-47CA-BE4A-E1843F85ED16}"/>
              </a:ext>
            </a:extLst>
          </p:cNvPr>
          <p:cNvSpPr>
            <a:spLocks noGrp="1"/>
          </p:cNvSpPr>
          <p:nvPr>
            <p:ph idx="1"/>
          </p:nvPr>
        </p:nvSpPr>
        <p:spPr>
          <a:xfrm>
            <a:off x="628650" y="1623028"/>
            <a:ext cx="7886700" cy="4981575"/>
          </a:xfrm>
        </p:spPr>
        <p:txBody>
          <a:bodyPr>
            <a:normAutofit/>
          </a:bodyPr>
          <a:lstStyle/>
          <a:p>
            <a:pPr marL="0" indent="0" algn="ctr">
              <a:spcAft>
                <a:spcPts val="1200"/>
              </a:spcAft>
              <a:buNone/>
            </a:pPr>
            <a:r>
              <a:rPr lang="en-US" sz="2000" dirty="0"/>
              <a:t>In the WorkSource system, we must continuously notify </a:t>
            </a:r>
            <a:r>
              <a:rPr lang="en-US" sz="2000" b="1" dirty="0"/>
              <a:t>customers</a:t>
            </a:r>
            <a:r>
              <a:rPr lang="en-US" sz="2000" dirty="0"/>
              <a:t> and </a:t>
            </a:r>
            <a:r>
              <a:rPr lang="en-US" sz="2000" b="1" dirty="0"/>
              <a:t>staff </a:t>
            </a:r>
            <a:r>
              <a:rPr lang="en-US" sz="2000" dirty="0"/>
              <a:t>of their equal opportunity and nondiscrimination rights.</a:t>
            </a:r>
          </a:p>
          <a:p>
            <a:pPr marL="347472" indent="-347472">
              <a:buNone/>
            </a:pPr>
            <a:r>
              <a:rPr lang="en-US" sz="2000" dirty="0"/>
              <a:t>How do we communicate these rights?</a:t>
            </a:r>
          </a:p>
          <a:p>
            <a:r>
              <a:rPr lang="en-US" sz="2000" dirty="0"/>
              <a:t>Display the </a:t>
            </a:r>
            <a:r>
              <a:rPr lang="en-US" sz="2000" b="1" dirty="0"/>
              <a:t>Equal Opportunity Notice </a:t>
            </a:r>
            <a:r>
              <a:rPr lang="en-US" sz="2000" dirty="0"/>
              <a:t>posters in English and Spanish, in resource rooms, classrooms, and places where we greet the public. Display in break rooms for staff.</a:t>
            </a:r>
          </a:p>
          <a:p>
            <a:r>
              <a:rPr lang="en-US" sz="2000" dirty="0"/>
              <a:t>WIOA participants review and sign the </a:t>
            </a:r>
            <a:r>
              <a:rPr lang="en-US" sz="2000" b="1" dirty="0"/>
              <a:t>Equal Opportunity Notice </a:t>
            </a:r>
            <a:r>
              <a:rPr lang="en-US" sz="2000" dirty="0"/>
              <a:t>in ETO and it is printed if paper files are maintained.</a:t>
            </a:r>
          </a:p>
          <a:p>
            <a:pPr>
              <a:spcAft>
                <a:spcPts val="1200"/>
              </a:spcAft>
            </a:pPr>
            <a:r>
              <a:rPr lang="en-US" sz="2000" dirty="0"/>
              <a:t>The </a:t>
            </a:r>
            <a:r>
              <a:rPr lang="en-US" sz="2000" b="1" dirty="0"/>
              <a:t>Equal Opportunity Tagline </a:t>
            </a:r>
            <a:r>
              <a:rPr lang="en-US" sz="2000" dirty="0"/>
              <a:t>is included on all communications that market WorkSource and WIOA Title 1 funded services.</a:t>
            </a:r>
          </a:p>
          <a:p>
            <a:pPr marL="347472" indent="0" algn="ctr">
              <a:buNone/>
            </a:pPr>
            <a:r>
              <a:rPr lang="en-US" sz="2000" b="1" dirty="0"/>
              <a:t>(Name of LWDB, WorkSource or Service Provider) is an equal opportunity employer/program. Auxiliary aids and services are available upon request to individuals with disabilities.</a:t>
            </a:r>
          </a:p>
        </p:txBody>
      </p:sp>
      <p:pic>
        <p:nvPicPr>
          <p:cNvPr id="5" name="Graphic 4" descr="Speaker Phone">
            <a:extLst>
              <a:ext uri="{FF2B5EF4-FFF2-40B4-BE49-F238E27FC236}">
                <a16:creationId xmlns:a16="http://schemas.microsoft.com/office/drawing/2014/main" id="{20FE95E9-4E75-4222-970E-AE48DA674B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7796" y="536641"/>
            <a:ext cx="914400" cy="914400"/>
          </a:xfrm>
          <a:prstGeom prst="rect">
            <a:avLst/>
          </a:prstGeom>
        </p:spPr>
      </p:pic>
    </p:spTree>
    <p:extLst>
      <p:ext uri="{BB962C8B-B14F-4D97-AF65-F5344CB8AC3E}">
        <p14:creationId xmlns:p14="http://schemas.microsoft.com/office/powerpoint/2010/main" val="270762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A3DF-E43C-4604-96E8-5C7433BB315A}"/>
              </a:ext>
            </a:extLst>
          </p:cNvPr>
          <p:cNvSpPr>
            <a:spLocks noGrp="1"/>
          </p:cNvSpPr>
          <p:nvPr>
            <p:ph type="title"/>
          </p:nvPr>
        </p:nvSpPr>
        <p:spPr/>
        <p:txBody>
          <a:bodyPr/>
          <a:lstStyle/>
          <a:p>
            <a:pPr algn="ctr"/>
            <a:r>
              <a:rPr lang="en-US" dirty="0"/>
              <a:t>Discussion</a:t>
            </a:r>
          </a:p>
        </p:txBody>
      </p:sp>
      <p:sp>
        <p:nvSpPr>
          <p:cNvPr id="3" name="Content Placeholder 2">
            <a:extLst>
              <a:ext uri="{FF2B5EF4-FFF2-40B4-BE49-F238E27FC236}">
                <a16:creationId xmlns:a16="http://schemas.microsoft.com/office/drawing/2014/main" id="{70777BCF-F21B-4AD5-B12B-B595F1E67EC0}"/>
              </a:ext>
            </a:extLst>
          </p:cNvPr>
          <p:cNvSpPr>
            <a:spLocks noGrp="1"/>
          </p:cNvSpPr>
          <p:nvPr>
            <p:ph idx="1"/>
          </p:nvPr>
        </p:nvSpPr>
        <p:spPr>
          <a:xfrm>
            <a:off x="628650" y="1690689"/>
            <a:ext cx="4650353" cy="4486274"/>
          </a:xfrm>
        </p:spPr>
        <p:txBody>
          <a:bodyPr/>
          <a:lstStyle/>
          <a:p>
            <a:r>
              <a:rPr lang="en-US" altLang="en-US" sz="2400" dirty="0"/>
              <a:t>Where are these posters in your office/center?</a:t>
            </a:r>
          </a:p>
          <a:p>
            <a:pPr marL="0" indent="0">
              <a:buNone/>
            </a:pPr>
            <a:endParaRPr lang="en-US" altLang="en-US" sz="2400" dirty="0"/>
          </a:p>
          <a:p>
            <a:r>
              <a:rPr lang="en-US" altLang="en-US" sz="2400" dirty="0"/>
              <a:t>How would you get more posters if you needed to?</a:t>
            </a:r>
          </a:p>
          <a:p>
            <a:endParaRPr lang="en-US" dirty="0"/>
          </a:p>
        </p:txBody>
      </p:sp>
      <p:pic>
        <p:nvPicPr>
          <p:cNvPr id="5" name="Picture 4">
            <a:extLst>
              <a:ext uri="{FF2B5EF4-FFF2-40B4-BE49-F238E27FC236}">
                <a16:creationId xmlns:a16="http://schemas.microsoft.com/office/drawing/2014/main" id="{810060EF-B2A6-491A-98C7-A39793367035}"/>
              </a:ext>
            </a:extLst>
          </p:cNvPr>
          <p:cNvPicPr>
            <a:picLocks noChangeAspect="1"/>
          </p:cNvPicPr>
          <p:nvPr/>
        </p:nvPicPr>
        <p:blipFill>
          <a:blip r:embed="rId3"/>
          <a:stretch>
            <a:fillRect/>
          </a:stretch>
        </p:blipFill>
        <p:spPr>
          <a:xfrm>
            <a:off x="5194651" y="1348189"/>
            <a:ext cx="3405051" cy="5406265"/>
          </a:xfrm>
          <a:prstGeom prst="rect">
            <a:avLst/>
          </a:prstGeom>
        </p:spPr>
      </p:pic>
    </p:spTree>
    <p:extLst>
      <p:ext uri="{BB962C8B-B14F-4D97-AF65-F5344CB8AC3E}">
        <p14:creationId xmlns:p14="http://schemas.microsoft.com/office/powerpoint/2010/main" val="797915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7315-4AA3-4E4F-97CA-58C3C7B96DE1}"/>
              </a:ext>
            </a:extLst>
          </p:cNvPr>
          <p:cNvSpPr>
            <a:spLocks noGrp="1"/>
          </p:cNvSpPr>
          <p:nvPr>
            <p:ph type="title"/>
          </p:nvPr>
        </p:nvSpPr>
        <p:spPr/>
        <p:txBody>
          <a:bodyPr/>
          <a:lstStyle/>
          <a:p>
            <a:pPr algn="ctr"/>
            <a:r>
              <a:rPr lang="en-US" sz="3200" dirty="0"/>
              <a:t>Assurances</a:t>
            </a:r>
            <a:br>
              <a:rPr lang="en-US" dirty="0"/>
            </a:br>
            <a:r>
              <a:rPr lang="en-US" sz="2200" dirty="0"/>
              <a:t>NDP Element 3</a:t>
            </a:r>
          </a:p>
        </p:txBody>
      </p:sp>
      <p:sp>
        <p:nvSpPr>
          <p:cNvPr id="3" name="Content Placeholder 2">
            <a:extLst>
              <a:ext uri="{FF2B5EF4-FFF2-40B4-BE49-F238E27FC236}">
                <a16:creationId xmlns:a16="http://schemas.microsoft.com/office/drawing/2014/main" id="{DBF1A35E-69FE-40AE-8B2F-DDDB967C48FB}"/>
              </a:ext>
            </a:extLst>
          </p:cNvPr>
          <p:cNvSpPr>
            <a:spLocks noGrp="1"/>
          </p:cNvSpPr>
          <p:nvPr>
            <p:ph idx="1"/>
          </p:nvPr>
        </p:nvSpPr>
        <p:spPr/>
        <p:txBody>
          <a:bodyPr>
            <a:normAutofit/>
          </a:bodyPr>
          <a:lstStyle/>
          <a:p>
            <a:pPr>
              <a:spcBef>
                <a:spcPts val="500"/>
              </a:spcBef>
              <a:spcAft>
                <a:spcPts val="500"/>
              </a:spcAft>
              <a:defRPr/>
            </a:pPr>
            <a:r>
              <a:rPr lang="en-US" sz="2000" dirty="0"/>
              <a:t>All contracts, grants, cooperative agreements and other similar documents must include specific assurance language for nondiscrimination and equal opportunity.</a:t>
            </a:r>
          </a:p>
          <a:p>
            <a:pPr>
              <a:spcBef>
                <a:spcPts val="500"/>
              </a:spcBef>
              <a:spcAft>
                <a:spcPts val="500"/>
              </a:spcAft>
              <a:defRPr/>
            </a:pPr>
            <a:r>
              <a:rPr lang="en-US" sz="2000" dirty="0"/>
              <a:t>They must include either:</a:t>
            </a:r>
          </a:p>
          <a:p>
            <a:pPr lvl="1">
              <a:spcAft>
                <a:spcPts val="500"/>
              </a:spcAft>
              <a:defRPr/>
            </a:pPr>
            <a:r>
              <a:rPr lang="en-US" sz="2000" dirty="0"/>
              <a:t>The </a:t>
            </a:r>
            <a:r>
              <a:rPr lang="en-US" sz="2000" b="1" dirty="0"/>
              <a:t>exact language </a:t>
            </a:r>
            <a:r>
              <a:rPr lang="en-US" sz="2000" dirty="0"/>
              <a:t>found in 29 CFR Part 38.25 (a)(1):</a:t>
            </a:r>
          </a:p>
          <a:p>
            <a:pPr lvl="2">
              <a:spcAft>
                <a:spcPts val="500"/>
              </a:spcAft>
              <a:defRPr/>
            </a:pPr>
            <a:r>
              <a:rPr lang="en-US" dirty="0"/>
              <a:t>“(i) As a condition to the award of financial assistance from the Department of Labor under Title I of WIOA, the grant applicant assures that it has the ability to comply with the nondiscrimination and equal opportunity provisions…”</a:t>
            </a:r>
          </a:p>
          <a:p>
            <a:pPr lvl="1">
              <a:spcAft>
                <a:spcPts val="500"/>
              </a:spcAft>
              <a:defRPr/>
            </a:pPr>
            <a:r>
              <a:rPr lang="en-US" sz="2000" dirty="0"/>
              <a:t>Or </a:t>
            </a:r>
            <a:r>
              <a:rPr lang="en-US" sz="2000" b="1" dirty="0"/>
              <a:t>a citation </a:t>
            </a:r>
            <a:r>
              <a:rPr lang="en-US" sz="2000" dirty="0"/>
              <a:t>to the assurance language:</a:t>
            </a:r>
          </a:p>
          <a:p>
            <a:pPr lvl="2">
              <a:spcAft>
                <a:spcPts val="500"/>
              </a:spcAft>
              <a:defRPr/>
            </a:pPr>
            <a:r>
              <a:rPr lang="en-US" dirty="0"/>
              <a:t>“The nondiscrimination assurances at 29 CFR Part 38.25 apply to this [contract/agreement/etc.].”</a:t>
            </a:r>
          </a:p>
        </p:txBody>
      </p:sp>
    </p:spTree>
    <p:extLst>
      <p:ext uri="{BB962C8B-B14F-4D97-AF65-F5344CB8AC3E}">
        <p14:creationId xmlns:p14="http://schemas.microsoft.com/office/powerpoint/2010/main" val="700764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CDDE-8A66-4868-AE40-8115FA53A0D8}"/>
              </a:ext>
            </a:extLst>
          </p:cNvPr>
          <p:cNvSpPr>
            <a:spLocks noGrp="1"/>
          </p:cNvSpPr>
          <p:nvPr>
            <p:ph type="title"/>
          </p:nvPr>
        </p:nvSpPr>
        <p:spPr>
          <a:xfrm>
            <a:off x="511215" y="588156"/>
            <a:ext cx="8121570" cy="877599"/>
          </a:xfrm>
        </p:spPr>
        <p:txBody>
          <a:bodyPr anchor="b">
            <a:normAutofit/>
          </a:bodyPr>
          <a:lstStyle/>
          <a:p>
            <a:pPr algn="ctr"/>
            <a:r>
              <a:rPr lang="en-US" sz="3200" dirty="0"/>
              <a:t>Affirmative Outreach</a:t>
            </a:r>
            <a:br>
              <a:rPr lang="en-US" sz="3500" dirty="0"/>
            </a:br>
            <a:r>
              <a:rPr lang="en-US" sz="2200" dirty="0"/>
              <a:t>NDP Element 4</a:t>
            </a:r>
          </a:p>
        </p:txBody>
      </p:sp>
      <p:sp>
        <p:nvSpPr>
          <p:cNvPr id="3" name="Content Placeholder 2">
            <a:extLst>
              <a:ext uri="{FF2B5EF4-FFF2-40B4-BE49-F238E27FC236}">
                <a16:creationId xmlns:a16="http://schemas.microsoft.com/office/drawing/2014/main" id="{61D2F00C-4A3F-4D86-9959-FEC76E069BEF}"/>
              </a:ext>
            </a:extLst>
          </p:cNvPr>
          <p:cNvSpPr>
            <a:spLocks noGrp="1"/>
          </p:cNvSpPr>
          <p:nvPr>
            <p:ph idx="1"/>
          </p:nvPr>
        </p:nvSpPr>
        <p:spPr>
          <a:xfrm>
            <a:off x="643514" y="2098719"/>
            <a:ext cx="6547862" cy="1564844"/>
          </a:xfrm>
        </p:spPr>
        <p:txBody>
          <a:bodyPr>
            <a:noAutofit/>
          </a:bodyPr>
          <a:lstStyle/>
          <a:p>
            <a:pPr marL="347472" indent="-347472"/>
            <a:r>
              <a:rPr lang="en-US" sz="2000" dirty="0"/>
              <a:t>Outreach to all populations of eligible participants.</a:t>
            </a:r>
          </a:p>
          <a:p>
            <a:pPr marL="804672" lvl="4" indent="-347472">
              <a:spcBef>
                <a:spcPts val="1000"/>
              </a:spcBef>
              <a:spcAft>
                <a:spcPts val="1200"/>
              </a:spcAft>
              <a:buFont typeface="Symbol" panose="05050102010706020507" pitchFamily="18" charset="2"/>
              <a:buChar char="®"/>
            </a:pPr>
            <a:r>
              <a:rPr lang="en-US" dirty="0"/>
              <a:t>Use census data and information from other sources to ensure all populations are being reached.</a:t>
            </a:r>
          </a:p>
          <a:p>
            <a:pPr marL="347472" indent="-347472"/>
            <a:r>
              <a:rPr lang="en-US" sz="2000" dirty="0"/>
              <a:t>We must demonstrate our effort to reach representative:</a:t>
            </a:r>
          </a:p>
          <a:p>
            <a:pPr marL="0" indent="0">
              <a:buNone/>
            </a:pPr>
            <a:endParaRPr lang="en-US" sz="1400" dirty="0"/>
          </a:p>
          <a:p>
            <a:endParaRPr lang="en-US" sz="1400" dirty="0"/>
          </a:p>
        </p:txBody>
      </p:sp>
      <p:sp>
        <p:nvSpPr>
          <p:cNvPr id="35" name="Content Placeholder 2">
            <a:extLst>
              <a:ext uri="{FF2B5EF4-FFF2-40B4-BE49-F238E27FC236}">
                <a16:creationId xmlns:a16="http://schemas.microsoft.com/office/drawing/2014/main" id="{3321514E-9BAA-4EE3-8A05-44BA678E7F84}"/>
              </a:ext>
            </a:extLst>
          </p:cNvPr>
          <p:cNvSpPr txBox="1">
            <a:spLocks/>
          </p:cNvSpPr>
          <p:nvPr/>
        </p:nvSpPr>
        <p:spPr>
          <a:xfrm>
            <a:off x="643514" y="3677653"/>
            <a:ext cx="6547862" cy="1564843"/>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4672" lvl="4" indent="-347472">
              <a:spcBef>
                <a:spcPts val="1000"/>
              </a:spcBef>
              <a:buFont typeface="Symbol" panose="05050102010706020507" pitchFamily="18" charset="2"/>
              <a:buChar char="®"/>
            </a:pPr>
            <a:r>
              <a:rPr lang="en-US" dirty="0"/>
              <a:t>Genders</a:t>
            </a:r>
          </a:p>
          <a:p>
            <a:pPr marL="804672" lvl="4" indent="-347472">
              <a:spcBef>
                <a:spcPts val="1000"/>
              </a:spcBef>
              <a:buFont typeface="Symbol" panose="05050102010706020507" pitchFamily="18" charset="2"/>
              <a:buChar char="®"/>
            </a:pPr>
            <a:r>
              <a:rPr lang="en-US" dirty="0"/>
              <a:t>Ages</a:t>
            </a:r>
          </a:p>
          <a:p>
            <a:pPr marL="804672" lvl="4" indent="-347472">
              <a:spcBef>
                <a:spcPts val="1000"/>
              </a:spcBef>
              <a:buFont typeface="Symbol" panose="05050102010706020507" pitchFamily="18" charset="2"/>
              <a:buChar char="®"/>
            </a:pPr>
            <a:r>
              <a:rPr lang="en-US" dirty="0"/>
              <a:t>Racial Groups</a:t>
            </a:r>
          </a:p>
          <a:p>
            <a:pPr marL="457200" lvl="4" indent="0">
              <a:spcBef>
                <a:spcPts val="1000"/>
              </a:spcBef>
              <a:buNone/>
            </a:pPr>
            <a:endParaRPr lang="en-US" dirty="0"/>
          </a:p>
          <a:p>
            <a:pPr marL="457200" lvl="4" indent="0">
              <a:spcBef>
                <a:spcPts val="1000"/>
              </a:spcBef>
              <a:buNone/>
            </a:pPr>
            <a:r>
              <a:rPr lang="en-US" dirty="0"/>
              <a:t>	</a:t>
            </a:r>
          </a:p>
          <a:p>
            <a:pPr marL="457200" lvl="4" indent="0">
              <a:spcBef>
                <a:spcPts val="1000"/>
              </a:spcBef>
              <a:buNone/>
            </a:pPr>
            <a:endParaRPr lang="en-US" dirty="0"/>
          </a:p>
          <a:p>
            <a:pPr marL="804672" lvl="4" indent="-347472">
              <a:spcBef>
                <a:spcPts val="1000"/>
              </a:spcBef>
              <a:buFont typeface="Symbol" panose="05050102010706020507" pitchFamily="18" charset="2"/>
              <a:buChar char="®"/>
            </a:pPr>
            <a:r>
              <a:rPr lang="en-US" dirty="0"/>
              <a:t>Individuals with Disabilities</a:t>
            </a:r>
          </a:p>
          <a:p>
            <a:pPr marL="804672" lvl="4" indent="-347472">
              <a:spcBef>
                <a:spcPts val="1000"/>
              </a:spcBef>
              <a:buFont typeface="Symbol" panose="05050102010706020507" pitchFamily="18" charset="2"/>
              <a:buChar char="®"/>
            </a:pPr>
            <a:r>
              <a:rPr lang="en-US" dirty="0"/>
              <a:t>Ethnic Groups	</a:t>
            </a:r>
          </a:p>
          <a:p>
            <a:pPr marL="804672" lvl="4" indent="-347472">
              <a:spcBef>
                <a:spcPts val="1000"/>
              </a:spcBef>
              <a:spcAft>
                <a:spcPts val="1200"/>
              </a:spcAft>
              <a:buFont typeface="Symbol" panose="05050102010706020507" pitchFamily="18" charset="2"/>
              <a:buChar char="®"/>
            </a:pPr>
            <a:r>
              <a:rPr lang="en-US" dirty="0"/>
              <a:t>LEP Individuals</a:t>
            </a:r>
          </a:p>
          <a:p>
            <a:pPr marL="0" indent="0">
              <a:buFont typeface="Arial" panose="020B0604020202020204" pitchFamily="34" charset="0"/>
              <a:buNone/>
            </a:pPr>
            <a:endParaRPr lang="en-US" sz="1400" dirty="0"/>
          </a:p>
          <a:p>
            <a:endParaRPr lang="en-US" sz="1400" dirty="0"/>
          </a:p>
        </p:txBody>
      </p:sp>
      <p:sp>
        <p:nvSpPr>
          <p:cNvPr id="38" name="Content Placeholder 2">
            <a:extLst>
              <a:ext uri="{FF2B5EF4-FFF2-40B4-BE49-F238E27FC236}">
                <a16:creationId xmlns:a16="http://schemas.microsoft.com/office/drawing/2014/main" id="{C2B686C7-E90D-47C9-B508-C3CDD813C63C}"/>
              </a:ext>
            </a:extLst>
          </p:cNvPr>
          <p:cNvSpPr txBox="1">
            <a:spLocks/>
          </p:cNvSpPr>
          <p:nvPr/>
        </p:nvSpPr>
        <p:spPr>
          <a:xfrm>
            <a:off x="643514" y="5135872"/>
            <a:ext cx="6547862" cy="12123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r>
              <a:rPr lang="en-US" sz="2000" dirty="0"/>
              <a:t>Provide equivalent levels of information about </a:t>
            </a:r>
            <a:r>
              <a:rPr lang="en-US" sz="2000" dirty="0" err="1"/>
              <a:t>WorkSource</a:t>
            </a:r>
            <a:r>
              <a:rPr lang="en-US" sz="2000" dirty="0"/>
              <a:t> services and activities to all populations of eligible participants.</a:t>
            </a:r>
          </a:p>
          <a:p>
            <a:pPr marL="0" indent="0">
              <a:buFont typeface="Arial" panose="020B0604020202020204" pitchFamily="34" charset="0"/>
              <a:buNone/>
            </a:pPr>
            <a:endParaRPr lang="en-US" sz="1400" dirty="0"/>
          </a:p>
          <a:p>
            <a:endParaRPr lang="en-US" sz="1400" dirty="0"/>
          </a:p>
        </p:txBody>
      </p:sp>
      <p:pic>
        <p:nvPicPr>
          <p:cNvPr id="7" name="Graphic 6" descr="Person with cane">
            <a:extLst>
              <a:ext uri="{FF2B5EF4-FFF2-40B4-BE49-F238E27FC236}">
                <a16:creationId xmlns:a16="http://schemas.microsoft.com/office/drawing/2014/main" id="{CC978278-E344-4525-8173-BF1FD621B6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4814" y="1544351"/>
            <a:ext cx="1035558" cy="1035558"/>
          </a:xfrm>
          <a:prstGeom prst="rect">
            <a:avLst/>
          </a:prstGeom>
        </p:spPr>
      </p:pic>
      <p:pic>
        <p:nvPicPr>
          <p:cNvPr id="5" name="Graphic 4" descr="Person in wheelchair">
            <a:extLst>
              <a:ext uri="{FF2B5EF4-FFF2-40B4-BE49-F238E27FC236}">
                <a16:creationId xmlns:a16="http://schemas.microsoft.com/office/drawing/2014/main" id="{F0F96F59-2DFD-41E1-BE60-556409F76C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4814" y="3929851"/>
            <a:ext cx="1035558" cy="1035558"/>
          </a:xfrm>
          <a:prstGeom prst="rect">
            <a:avLst/>
          </a:prstGeom>
        </p:spPr>
      </p:pic>
      <p:pic>
        <p:nvPicPr>
          <p:cNvPr id="11" name="Graphic 10" descr="person">
            <a:extLst>
              <a:ext uri="{FF2B5EF4-FFF2-40B4-BE49-F238E27FC236}">
                <a16:creationId xmlns:a16="http://schemas.microsoft.com/office/drawing/2014/main" id="{05CB910C-B0E1-4366-AA98-73824661EA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34814" y="5122601"/>
            <a:ext cx="1035558" cy="1035558"/>
          </a:xfrm>
          <a:prstGeom prst="rect">
            <a:avLst/>
          </a:prstGeom>
        </p:spPr>
      </p:pic>
      <p:pic>
        <p:nvPicPr>
          <p:cNvPr id="15" name="Graphic 14" descr="Person">
            <a:extLst>
              <a:ext uri="{FF2B5EF4-FFF2-40B4-BE49-F238E27FC236}">
                <a16:creationId xmlns:a16="http://schemas.microsoft.com/office/drawing/2014/main" id="{F6A33CBC-7350-43C4-AF20-AB42CBFC03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34814" y="2737101"/>
            <a:ext cx="1035558" cy="1035558"/>
          </a:xfrm>
          <a:prstGeom prst="rect">
            <a:avLst/>
          </a:prstGeom>
        </p:spPr>
      </p:pic>
    </p:spTree>
    <p:extLst>
      <p:ext uri="{BB962C8B-B14F-4D97-AF65-F5344CB8AC3E}">
        <p14:creationId xmlns:p14="http://schemas.microsoft.com/office/powerpoint/2010/main" val="316374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4259-D9D7-40C8-8A0C-788C3D397F20}"/>
              </a:ext>
            </a:extLst>
          </p:cNvPr>
          <p:cNvSpPr>
            <a:spLocks noGrp="1"/>
          </p:cNvSpPr>
          <p:nvPr>
            <p:ph type="title"/>
          </p:nvPr>
        </p:nvSpPr>
        <p:spPr/>
        <p:txBody>
          <a:bodyPr/>
          <a:lstStyle/>
          <a:p>
            <a:pPr algn="ctr"/>
            <a:r>
              <a:rPr lang="en-US" dirty="0"/>
              <a:t>Customer Demographics</a:t>
            </a:r>
          </a:p>
        </p:txBody>
      </p:sp>
      <p:sp>
        <p:nvSpPr>
          <p:cNvPr id="3" name="Content Placeholder 2">
            <a:extLst>
              <a:ext uri="{FF2B5EF4-FFF2-40B4-BE49-F238E27FC236}">
                <a16:creationId xmlns:a16="http://schemas.microsoft.com/office/drawing/2014/main" id="{49E2701D-55AE-422F-ABD1-25D4EAE07645}"/>
              </a:ext>
            </a:extLst>
          </p:cNvPr>
          <p:cNvSpPr>
            <a:spLocks noGrp="1"/>
          </p:cNvSpPr>
          <p:nvPr>
            <p:ph idx="1"/>
          </p:nvPr>
        </p:nvSpPr>
        <p:spPr/>
        <p:txBody>
          <a:bodyPr>
            <a:normAutofit/>
          </a:bodyPr>
          <a:lstStyle/>
          <a:p>
            <a:pPr>
              <a:spcBef>
                <a:spcPts val="500"/>
              </a:spcBef>
              <a:spcAft>
                <a:spcPts val="500"/>
              </a:spcAft>
              <a:defRPr/>
            </a:pPr>
            <a:r>
              <a:rPr lang="en-US" altLang="en-US" sz="2000" dirty="0"/>
              <a:t>Why is it important to know our customer demographics?</a:t>
            </a:r>
          </a:p>
          <a:p>
            <a:pPr>
              <a:spcBef>
                <a:spcPts val="500"/>
              </a:spcBef>
              <a:spcAft>
                <a:spcPts val="500"/>
              </a:spcAft>
              <a:defRPr/>
            </a:pPr>
            <a:r>
              <a:rPr lang="en-US" altLang="en-US" sz="2000" dirty="0"/>
              <a:t>How do our demographics impact the way we do business?</a:t>
            </a:r>
          </a:p>
          <a:p>
            <a:pPr>
              <a:spcBef>
                <a:spcPts val="500"/>
              </a:spcBef>
              <a:spcAft>
                <a:spcPts val="500"/>
              </a:spcAft>
              <a:defRPr/>
            </a:pPr>
            <a:r>
              <a:rPr lang="en-US" altLang="en-US" sz="2000" dirty="0"/>
              <a:t>What languages do customers at your site speak?</a:t>
            </a:r>
          </a:p>
          <a:p>
            <a:pPr>
              <a:spcBef>
                <a:spcPts val="500"/>
              </a:spcBef>
              <a:spcAft>
                <a:spcPts val="500"/>
              </a:spcAft>
              <a:defRPr/>
            </a:pPr>
            <a:r>
              <a:rPr lang="en-US" altLang="en-US" sz="2000" dirty="0"/>
              <a:t>What disabilities do customers at your site have?</a:t>
            </a:r>
          </a:p>
          <a:p>
            <a:pPr>
              <a:spcBef>
                <a:spcPts val="500"/>
              </a:spcBef>
              <a:spcAft>
                <a:spcPts val="500"/>
              </a:spcAft>
              <a:defRPr/>
            </a:pPr>
            <a:r>
              <a:rPr lang="en-US" altLang="en-US" sz="2000" dirty="0"/>
              <a:t>Are there other customer populations that are prevalent in your site?</a:t>
            </a:r>
          </a:p>
        </p:txBody>
      </p:sp>
    </p:spTree>
    <p:extLst>
      <p:ext uri="{BB962C8B-B14F-4D97-AF65-F5344CB8AC3E}">
        <p14:creationId xmlns:p14="http://schemas.microsoft.com/office/powerpoint/2010/main" val="7046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5228E-7179-41F4-A83E-94A60A78E0B2}"/>
              </a:ext>
            </a:extLst>
          </p:cNvPr>
          <p:cNvSpPr>
            <a:spLocks noGrp="1"/>
          </p:cNvSpPr>
          <p:nvPr>
            <p:ph type="title"/>
          </p:nvPr>
        </p:nvSpPr>
        <p:spPr>
          <a:xfrm>
            <a:off x="628650" y="472058"/>
            <a:ext cx="7886700" cy="1273233"/>
          </a:xfrm>
        </p:spPr>
        <p:txBody>
          <a:bodyPr>
            <a:normAutofit/>
          </a:bodyPr>
          <a:lstStyle/>
          <a:p>
            <a:pPr algn="ctr"/>
            <a:r>
              <a:rPr lang="en-US" sz="3200" dirty="0"/>
              <a:t>Serving Customers with Limited English Proficiency</a:t>
            </a:r>
          </a:p>
        </p:txBody>
      </p:sp>
      <p:sp>
        <p:nvSpPr>
          <p:cNvPr id="3" name="Content Placeholder 2">
            <a:extLst>
              <a:ext uri="{FF2B5EF4-FFF2-40B4-BE49-F238E27FC236}">
                <a16:creationId xmlns:a16="http://schemas.microsoft.com/office/drawing/2014/main" id="{738F7226-F145-47A4-89B9-FAAEF5033890}"/>
              </a:ext>
            </a:extLst>
          </p:cNvPr>
          <p:cNvSpPr>
            <a:spLocks noGrp="1"/>
          </p:cNvSpPr>
          <p:nvPr>
            <p:ph idx="1"/>
          </p:nvPr>
        </p:nvSpPr>
        <p:spPr>
          <a:xfrm>
            <a:off x="423655" y="1628775"/>
            <a:ext cx="8296689" cy="4547617"/>
          </a:xfrm>
        </p:spPr>
        <p:txBody>
          <a:bodyPr>
            <a:noAutofit/>
          </a:bodyPr>
          <a:lstStyle/>
          <a:p>
            <a:pPr marL="347472" indent="-347472" algn="ctr">
              <a:spcAft>
                <a:spcPts val="1200"/>
              </a:spcAft>
              <a:buNone/>
            </a:pPr>
            <a:r>
              <a:rPr lang="en-US" sz="2000" dirty="0"/>
              <a:t>Customers who have limited English proficiency (LEP) must be provided meaningful access to program services. They do not have to learn English to access services or to work in the US.</a:t>
            </a:r>
          </a:p>
          <a:p>
            <a:pPr marL="347472" indent="-347472"/>
            <a:r>
              <a:rPr lang="en-US" sz="2000" dirty="0"/>
              <a:t>“I Speak” or international flag signs at the reception desk</a:t>
            </a:r>
          </a:p>
          <a:p>
            <a:pPr marL="347472" indent="-347472"/>
            <a:r>
              <a:rPr lang="en-US" sz="2000" dirty="0"/>
              <a:t>Bi-lingual staff</a:t>
            </a:r>
          </a:p>
          <a:p>
            <a:pPr marL="347472" indent="-347472"/>
            <a:r>
              <a:rPr lang="en-US" sz="2000" dirty="0"/>
              <a:t>Obtaining interpreters – must offer the customer an interpreter and explain it is free to them</a:t>
            </a:r>
          </a:p>
          <a:p>
            <a:pPr marL="347472" indent="-347472"/>
            <a:r>
              <a:rPr lang="en-US" sz="2000" dirty="0"/>
              <a:t>Language Link telephone interpreter service to determine what the customer needs – not for providing ongoing service</a:t>
            </a:r>
          </a:p>
          <a:p>
            <a:pPr marL="347472" indent="-347472"/>
            <a:r>
              <a:rPr lang="en-US" sz="2000" dirty="0"/>
              <a:t>Only use Google Translate if Language Link doesn’t have an interpreter available and only to let the customer know you are getting someone who speaks their language to help</a:t>
            </a:r>
          </a:p>
          <a:p>
            <a:pPr marL="347472" indent="-347472"/>
            <a:r>
              <a:rPr lang="en-US" sz="2000" dirty="0"/>
              <a:t>Documents and brochures provided in alternate languages</a:t>
            </a:r>
          </a:p>
          <a:p>
            <a:endParaRPr lang="en-US" sz="1600" dirty="0"/>
          </a:p>
        </p:txBody>
      </p:sp>
    </p:spTree>
    <p:extLst>
      <p:ext uri="{BB962C8B-B14F-4D97-AF65-F5344CB8AC3E}">
        <p14:creationId xmlns:p14="http://schemas.microsoft.com/office/powerpoint/2010/main" val="408701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E4C5E-FED1-410E-8865-FA451D3ADF3C}"/>
              </a:ext>
            </a:extLst>
          </p:cNvPr>
          <p:cNvSpPr>
            <a:spLocks noGrp="1"/>
          </p:cNvSpPr>
          <p:nvPr>
            <p:ph type="title"/>
          </p:nvPr>
        </p:nvSpPr>
        <p:spPr/>
        <p:txBody>
          <a:bodyPr/>
          <a:lstStyle/>
          <a:p>
            <a:pPr algn="ctr"/>
            <a:r>
              <a:rPr lang="en-US" dirty="0"/>
              <a:t>LEP Scenarios</a:t>
            </a:r>
          </a:p>
        </p:txBody>
      </p:sp>
      <p:sp>
        <p:nvSpPr>
          <p:cNvPr id="3" name="Content Placeholder 2">
            <a:extLst>
              <a:ext uri="{FF2B5EF4-FFF2-40B4-BE49-F238E27FC236}">
                <a16:creationId xmlns:a16="http://schemas.microsoft.com/office/drawing/2014/main" id="{AB2B20CC-D386-427F-B0CB-E370B6766662}"/>
              </a:ext>
            </a:extLst>
          </p:cNvPr>
          <p:cNvSpPr>
            <a:spLocks noGrp="1"/>
          </p:cNvSpPr>
          <p:nvPr>
            <p:ph idx="1"/>
          </p:nvPr>
        </p:nvSpPr>
        <p:spPr/>
        <p:txBody>
          <a:bodyPr/>
          <a:lstStyle/>
          <a:p>
            <a:pPr marL="0" indent="0">
              <a:buFont typeface="Wingdings" panose="05000000000000000000" pitchFamily="2" charset="2"/>
              <a:buNone/>
              <a:defRPr/>
            </a:pPr>
            <a:r>
              <a:rPr lang="en-US" sz="2000" dirty="0"/>
              <a:t>Your group will be handed scenario 1 or 2. Read the scenario and spend 10 minutes discussing. Have one person volunteer to share with larger group.</a:t>
            </a:r>
          </a:p>
          <a:p>
            <a:pPr marL="0" indent="0">
              <a:buFont typeface="Wingdings" panose="05000000000000000000" pitchFamily="2" charset="2"/>
              <a:buNone/>
              <a:defRPr/>
            </a:pPr>
            <a:endParaRPr lang="en-US" sz="2000" dirty="0"/>
          </a:p>
          <a:p>
            <a:pPr marL="0" indent="0">
              <a:buFont typeface="Wingdings" panose="05000000000000000000" pitchFamily="2" charset="2"/>
              <a:buNone/>
              <a:defRPr/>
            </a:pPr>
            <a:r>
              <a:rPr lang="en-US" sz="2000" b="1" dirty="0"/>
              <a:t>Scenario 1 – What language?</a:t>
            </a:r>
          </a:p>
          <a:p>
            <a:pPr marL="0" indent="0">
              <a:buFont typeface="Wingdings" panose="05000000000000000000" pitchFamily="2" charset="2"/>
              <a:buNone/>
              <a:defRPr/>
            </a:pPr>
            <a:endParaRPr lang="en-US" sz="2000" b="1" dirty="0"/>
          </a:p>
          <a:p>
            <a:pPr marL="0" indent="0">
              <a:buFont typeface="Wingdings" panose="05000000000000000000" pitchFamily="2" charset="2"/>
              <a:buNone/>
              <a:defRPr/>
            </a:pPr>
            <a:r>
              <a:rPr lang="en-US" sz="2000" b="1" dirty="0"/>
              <a:t>Scenario 2 – My child will translate</a:t>
            </a:r>
          </a:p>
          <a:p>
            <a:endParaRPr lang="en-US" dirty="0"/>
          </a:p>
        </p:txBody>
      </p:sp>
    </p:spTree>
    <p:extLst>
      <p:ext uri="{BB962C8B-B14F-4D97-AF65-F5344CB8AC3E}">
        <p14:creationId xmlns:p14="http://schemas.microsoft.com/office/powerpoint/2010/main" val="352798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5228E-7179-41F4-A83E-94A60A78E0B2}"/>
              </a:ext>
            </a:extLst>
          </p:cNvPr>
          <p:cNvSpPr>
            <a:spLocks noGrp="1"/>
          </p:cNvSpPr>
          <p:nvPr>
            <p:ph type="title"/>
          </p:nvPr>
        </p:nvSpPr>
        <p:spPr>
          <a:xfrm>
            <a:off x="628650" y="681607"/>
            <a:ext cx="7886700" cy="557913"/>
          </a:xfrm>
        </p:spPr>
        <p:txBody>
          <a:bodyPr>
            <a:normAutofit/>
          </a:bodyPr>
          <a:lstStyle/>
          <a:p>
            <a:pPr algn="ctr"/>
            <a:r>
              <a:rPr lang="en-US" sz="3200" dirty="0"/>
              <a:t>LEP Scenario 1 – What language?</a:t>
            </a:r>
          </a:p>
        </p:txBody>
      </p:sp>
      <p:sp>
        <p:nvSpPr>
          <p:cNvPr id="3" name="Content Placeholder 2">
            <a:extLst>
              <a:ext uri="{FF2B5EF4-FFF2-40B4-BE49-F238E27FC236}">
                <a16:creationId xmlns:a16="http://schemas.microsoft.com/office/drawing/2014/main" id="{738F7226-F145-47A4-89B9-FAAEF5033890}"/>
              </a:ext>
            </a:extLst>
          </p:cNvPr>
          <p:cNvSpPr>
            <a:spLocks noGrp="1"/>
          </p:cNvSpPr>
          <p:nvPr>
            <p:ph idx="1"/>
          </p:nvPr>
        </p:nvSpPr>
        <p:spPr>
          <a:xfrm>
            <a:off x="313509" y="1628775"/>
            <a:ext cx="8406835" cy="4972321"/>
          </a:xfrm>
        </p:spPr>
        <p:txBody>
          <a:bodyPr>
            <a:noAutofit/>
          </a:bodyPr>
          <a:lstStyle/>
          <a:p>
            <a:pPr marL="6350" indent="-6350">
              <a:spcAft>
                <a:spcPts val="1200"/>
              </a:spcAft>
              <a:buNone/>
            </a:pPr>
            <a:r>
              <a:rPr lang="en-US" sz="2000" dirty="0"/>
              <a:t>You are working in the resource room and a customer walks in. You greet them and they respond, “I don’t speak English”, in an accent you aren’t familiar with. There are no bi-lingual staff available, and no one else is available to help you.</a:t>
            </a:r>
          </a:p>
          <a:p>
            <a:pPr marL="6350" lvl="1" indent="-6350">
              <a:buClrTx/>
              <a:buSzPct val="100000"/>
              <a:buNone/>
            </a:pPr>
            <a:r>
              <a:rPr lang="en-US" altLang="en-US" sz="2000" b="1" dirty="0"/>
              <a:t>How do you figure out which language they speak?</a:t>
            </a:r>
          </a:p>
          <a:p>
            <a:pPr marL="6350" lvl="1" indent="-6350">
              <a:buClrTx/>
              <a:buSzPct val="100000"/>
              <a:buNone/>
            </a:pPr>
            <a:endParaRPr lang="en-US" altLang="en-US" sz="2000" b="1" dirty="0"/>
          </a:p>
          <a:p>
            <a:pPr marL="6350" lvl="1" indent="-6350">
              <a:buClrTx/>
              <a:buSzPct val="100000"/>
              <a:buNone/>
            </a:pPr>
            <a:r>
              <a:rPr lang="en-US" altLang="en-US" sz="2000" b="1" dirty="0"/>
              <a:t>What do you do next?</a:t>
            </a:r>
          </a:p>
          <a:p>
            <a:pPr marL="6350" lvl="1" indent="-6350">
              <a:buClrTx/>
              <a:buSzPct val="100000"/>
              <a:buNone/>
            </a:pPr>
            <a:endParaRPr lang="en-US" altLang="en-US" sz="2000" b="1" dirty="0"/>
          </a:p>
          <a:p>
            <a:pPr marL="6350" lvl="1" indent="-6350">
              <a:buClrTx/>
              <a:buSzPct val="100000"/>
              <a:buNone/>
            </a:pPr>
            <a:r>
              <a:rPr lang="en-US" altLang="en-US" sz="2000" b="1" dirty="0"/>
              <a:t>What if they want to attend workshops and apply for services? How will services be provided?</a:t>
            </a:r>
          </a:p>
          <a:p>
            <a:pPr marL="347472" indent="-347472">
              <a:spcAft>
                <a:spcPts val="1200"/>
              </a:spcAft>
              <a:buNone/>
            </a:pPr>
            <a:endParaRPr lang="en-US" dirty="0"/>
          </a:p>
          <a:p>
            <a:pPr marL="347472" indent="-347472">
              <a:spcAft>
                <a:spcPts val="1200"/>
              </a:spcAft>
              <a:buNone/>
            </a:pPr>
            <a:endParaRPr lang="en-US" dirty="0"/>
          </a:p>
          <a:p>
            <a:pPr marL="347472" indent="-347472">
              <a:spcAft>
                <a:spcPts val="1200"/>
              </a:spcAft>
              <a:buNone/>
            </a:pPr>
            <a:endParaRPr lang="en-US" dirty="0"/>
          </a:p>
          <a:p>
            <a:pPr marL="347472" indent="-347472">
              <a:spcAft>
                <a:spcPts val="1200"/>
              </a:spcAft>
              <a:buNone/>
            </a:pPr>
            <a:endParaRPr lang="en-US" dirty="0"/>
          </a:p>
          <a:p>
            <a:pPr marL="347472" indent="-347472">
              <a:spcAft>
                <a:spcPts val="1200"/>
              </a:spcAft>
              <a:buNone/>
            </a:pPr>
            <a:endParaRPr lang="en-US" dirty="0"/>
          </a:p>
          <a:p>
            <a:endParaRPr lang="en-US" sz="1600" dirty="0"/>
          </a:p>
        </p:txBody>
      </p:sp>
    </p:spTree>
    <p:extLst>
      <p:ext uri="{BB962C8B-B14F-4D97-AF65-F5344CB8AC3E}">
        <p14:creationId xmlns:p14="http://schemas.microsoft.com/office/powerpoint/2010/main" val="950553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00850-948C-4B4E-BB52-771D2C33D2A0}"/>
              </a:ext>
            </a:extLst>
          </p:cNvPr>
          <p:cNvSpPr>
            <a:spLocks noGrp="1"/>
          </p:cNvSpPr>
          <p:nvPr>
            <p:ph type="title"/>
          </p:nvPr>
        </p:nvSpPr>
        <p:spPr/>
        <p:txBody>
          <a:bodyPr/>
          <a:lstStyle/>
          <a:p>
            <a:pPr algn="ctr"/>
            <a:r>
              <a:rPr lang="en-US" sz="4400" dirty="0"/>
              <a:t>LEP Scenario 2 – My child will translate</a:t>
            </a:r>
            <a:endParaRPr lang="en-US" dirty="0"/>
          </a:p>
        </p:txBody>
      </p:sp>
      <p:sp>
        <p:nvSpPr>
          <p:cNvPr id="3" name="Content Placeholder 2">
            <a:extLst>
              <a:ext uri="{FF2B5EF4-FFF2-40B4-BE49-F238E27FC236}">
                <a16:creationId xmlns:a16="http://schemas.microsoft.com/office/drawing/2014/main" id="{28F6803F-8BA8-4756-9AD9-0A7C53FF4F9D}"/>
              </a:ext>
            </a:extLst>
          </p:cNvPr>
          <p:cNvSpPr>
            <a:spLocks noGrp="1"/>
          </p:cNvSpPr>
          <p:nvPr>
            <p:ph idx="1"/>
          </p:nvPr>
        </p:nvSpPr>
        <p:spPr/>
        <p:txBody>
          <a:bodyPr>
            <a:normAutofit/>
          </a:bodyPr>
          <a:lstStyle/>
          <a:p>
            <a:pPr marL="0" indent="0">
              <a:buNone/>
              <a:defRPr/>
            </a:pPr>
            <a:r>
              <a:rPr lang="en-US" altLang="en-US" sz="2000" dirty="0"/>
              <a:t>You are working in the resource room and a customer comes in with his daughter. The daughter explains that her dad wants help to find a job and she will translate, because he only speaks Mandarin. She says she does this all the time.</a:t>
            </a:r>
          </a:p>
          <a:p>
            <a:pPr marL="0" indent="0">
              <a:buNone/>
              <a:defRPr/>
            </a:pPr>
            <a:endParaRPr lang="en-US" altLang="en-US" sz="2000" dirty="0"/>
          </a:p>
          <a:p>
            <a:pPr marL="0" lvl="1" indent="0">
              <a:buClrTx/>
              <a:buSzPct val="100000"/>
              <a:buNone/>
              <a:defRPr/>
            </a:pPr>
            <a:r>
              <a:rPr lang="en-US" altLang="en-US" sz="2000" b="1" dirty="0"/>
              <a:t>Do you have the child translate for you?</a:t>
            </a:r>
          </a:p>
          <a:p>
            <a:pPr marL="0" lvl="1" indent="0">
              <a:buClrTx/>
              <a:buSzPct val="100000"/>
              <a:buNone/>
              <a:defRPr/>
            </a:pPr>
            <a:endParaRPr lang="en-US" altLang="en-US" sz="2000" b="1" dirty="0"/>
          </a:p>
          <a:p>
            <a:pPr marL="0" lvl="1" indent="0">
              <a:buClrTx/>
              <a:buSzPct val="100000"/>
              <a:buNone/>
              <a:defRPr/>
            </a:pPr>
            <a:r>
              <a:rPr lang="en-US" altLang="en-US" sz="2000" b="1" dirty="0"/>
              <a:t>Could there be any problems with the daughter translating? If so, what?</a:t>
            </a:r>
          </a:p>
          <a:p>
            <a:pPr marL="0" lvl="1" indent="0">
              <a:buClrTx/>
              <a:buSzPct val="100000"/>
              <a:buNone/>
              <a:defRPr/>
            </a:pPr>
            <a:endParaRPr lang="en-US" altLang="en-US" sz="2000" b="1" dirty="0"/>
          </a:p>
          <a:p>
            <a:pPr marL="0" lvl="1" indent="0">
              <a:buClrTx/>
              <a:buSzPct val="100000"/>
              <a:buNone/>
              <a:defRPr/>
            </a:pPr>
            <a:r>
              <a:rPr lang="en-US" altLang="en-US" sz="2000" b="1" dirty="0"/>
              <a:t>What do you do if the customer continues to decline an interpreter?</a:t>
            </a:r>
          </a:p>
          <a:p>
            <a:endParaRPr lang="en-US" dirty="0"/>
          </a:p>
        </p:txBody>
      </p:sp>
    </p:spTree>
    <p:extLst>
      <p:ext uri="{BB962C8B-B14F-4D97-AF65-F5344CB8AC3E}">
        <p14:creationId xmlns:p14="http://schemas.microsoft.com/office/powerpoint/2010/main" val="314805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234B-E0A5-4B98-8313-BB8EA1AF0AC5}"/>
              </a:ext>
            </a:extLst>
          </p:cNvPr>
          <p:cNvSpPr>
            <a:spLocks noGrp="1"/>
          </p:cNvSpPr>
          <p:nvPr>
            <p:ph type="title"/>
          </p:nvPr>
        </p:nvSpPr>
        <p:spPr/>
        <p:txBody>
          <a:bodyPr/>
          <a:lstStyle/>
          <a:p>
            <a:pPr algn="ctr"/>
            <a:r>
              <a:rPr lang="en-US" sz="3200" dirty="0"/>
              <a:t>Accessibility</a:t>
            </a:r>
            <a:br>
              <a:rPr lang="en-US" dirty="0"/>
            </a:br>
            <a:r>
              <a:rPr lang="en-US" sz="2200" dirty="0"/>
              <a:t>NDP Element 5</a:t>
            </a:r>
          </a:p>
        </p:txBody>
      </p:sp>
      <p:sp>
        <p:nvSpPr>
          <p:cNvPr id="11" name="Content Placeholder 2">
            <a:extLst>
              <a:ext uri="{FF2B5EF4-FFF2-40B4-BE49-F238E27FC236}">
                <a16:creationId xmlns:a16="http://schemas.microsoft.com/office/drawing/2014/main" id="{043DA213-4C27-40BB-8B7A-538EF3FE53ED}"/>
              </a:ext>
            </a:extLst>
          </p:cNvPr>
          <p:cNvSpPr txBox="1">
            <a:spLocks/>
          </p:cNvSpPr>
          <p:nvPr/>
        </p:nvSpPr>
        <p:spPr>
          <a:xfrm>
            <a:off x="628650" y="1576774"/>
            <a:ext cx="7886700" cy="685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7472" indent="-347472" algn="ctr">
              <a:spcAft>
                <a:spcPts val="1200"/>
              </a:spcAft>
              <a:buFont typeface="Arial" panose="020B0604020202020204" pitchFamily="34" charset="0"/>
              <a:buNone/>
            </a:pPr>
            <a:r>
              <a:rPr lang="en-US" sz="2000" dirty="0"/>
              <a:t>Programs and services must be accessible to individuals with disabilities.</a:t>
            </a:r>
          </a:p>
          <a:p>
            <a:endParaRPr lang="en-US" dirty="0"/>
          </a:p>
        </p:txBody>
      </p:sp>
      <p:sp>
        <p:nvSpPr>
          <p:cNvPr id="3" name="Content Placeholder 2">
            <a:extLst>
              <a:ext uri="{FF2B5EF4-FFF2-40B4-BE49-F238E27FC236}">
                <a16:creationId xmlns:a16="http://schemas.microsoft.com/office/drawing/2014/main" id="{52837976-FA5C-425D-A346-46A2E008BE11}"/>
              </a:ext>
            </a:extLst>
          </p:cNvPr>
          <p:cNvSpPr>
            <a:spLocks noGrp="1"/>
          </p:cNvSpPr>
          <p:nvPr>
            <p:ph idx="1"/>
          </p:nvPr>
        </p:nvSpPr>
        <p:spPr>
          <a:xfrm>
            <a:off x="2724151" y="2160690"/>
            <a:ext cx="5791199" cy="4332184"/>
          </a:xfrm>
        </p:spPr>
        <p:txBody>
          <a:bodyPr>
            <a:noAutofit/>
          </a:bodyPr>
          <a:lstStyle/>
          <a:p>
            <a:pPr marL="347472" indent="-347472">
              <a:buNone/>
            </a:pPr>
            <a:r>
              <a:rPr lang="en-US" sz="2000" b="1" dirty="0"/>
              <a:t>Facilities</a:t>
            </a:r>
          </a:p>
          <a:p>
            <a:pPr marL="347472" indent="-347472"/>
            <a:r>
              <a:rPr lang="en-US" sz="1800" dirty="0"/>
              <a:t>Architectural accessibility</a:t>
            </a:r>
          </a:p>
          <a:p>
            <a:pPr marL="347472" indent="-347472">
              <a:spcAft>
                <a:spcPts val="1200"/>
              </a:spcAft>
            </a:pPr>
            <a:r>
              <a:rPr lang="en-US" sz="1800" dirty="0"/>
              <a:t>Programs must be available at an accessible location</a:t>
            </a:r>
          </a:p>
          <a:p>
            <a:pPr marL="347472" indent="-347472">
              <a:buNone/>
            </a:pPr>
            <a:r>
              <a:rPr lang="en-US" sz="2000" b="1" dirty="0"/>
              <a:t>Communication</a:t>
            </a:r>
          </a:p>
          <a:p>
            <a:pPr marL="347472" indent="-347472"/>
            <a:r>
              <a:rPr lang="en-US" sz="1800" dirty="0"/>
              <a:t>Must be as effective as communications with others</a:t>
            </a:r>
          </a:p>
          <a:p>
            <a:pPr marL="347472" indent="-347472">
              <a:spcAft>
                <a:spcPts val="1200"/>
              </a:spcAft>
            </a:pPr>
            <a:r>
              <a:rPr lang="en-US" sz="1800" dirty="0"/>
              <a:t>Washington Relay Service number on flyers, brochures and all informational or marketing documents that include a telephone number</a:t>
            </a:r>
            <a:endParaRPr lang="en-US" sz="1800" b="1" dirty="0"/>
          </a:p>
          <a:p>
            <a:pPr marL="347472" indent="-347472">
              <a:buNone/>
            </a:pPr>
            <a:r>
              <a:rPr lang="en-US" sz="2000" b="1" dirty="0"/>
              <a:t>Auxiliary Aids and Services</a:t>
            </a:r>
          </a:p>
          <a:p>
            <a:pPr marL="347472" indent="-347472"/>
            <a:r>
              <a:rPr lang="en-US" sz="1800" dirty="0"/>
              <a:t>Accessible workstations and assistive technology</a:t>
            </a:r>
          </a:p>
          <a:p>
            <a:pPr marL="347472" indent="-347472"/>
            <a:r>
              <a:rPr lang="en-US" sz="1800" dirty="0"/>
              <a:t>American Sign Language Interpreters</a:t>
            </a:r>
          </a:p>
          <a:p>
            <a:endParaRPr lang="en-US" dirty="0"/>
          </a:p>
        </p:txBody>
      </p:sp>
      <p:pic>
        <p:nvPicPr>
          <p:cNvPr id="7" name="Graphic 6" descr="Store">
            <a:extLst>
              <a:ext uri="{FF2B5EF4-FFF2-40B4-BE49-F238E27FC236}">
                <a16:creationId xmlns:a16="http://schemas.microsoft.com/office/drawing/2014/main" id="{4012D43E-6CEE-4861-8958-D66CE1C969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9201" y="2261804"/>
            <a:ext cx="914400" cy="914400"/>
          </a:xfrm>
          <a:prstGeom prst="rect">
            <a:avLst/>
          </a:prstGeom>
        </p:spPr>
      </p:pic>
      <p:pic>
        <p:nvPicPr>
          <p:cNvPr id="13" name="Graphic 12" descr="Phone">
            <a:extLst>
              <a:ext uri="{FF2B5EF4-FFF2-40B4-BE49-F238E27FC236}">
                <a16:creationId xmlns:a16="http://schemas.microsoft.com/office/drawing/2014/main" id="{9477AF87-CB4C-472C-ADE1-06B3DB3BD1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9201" y="3747319"/>
            <a:ext cx="914400" cy="914400"/>
          </a:xfrm>
          <a:prstGeom prst="rect">
            <a:avLst/>
          </a:prstGeom>
        </p:spPr>
      </p:pic>
      <p:pic>
        <p:nvPicPr>
          <p:cNvPr id="16" name="Graphic 15" descr="Computer">
            <a:extLst>
              <a:ext uri="{FF2B5EF4-FFF2-40B4-BE49-F238E27FC236}">
                <a16:creationId xmlns:a16="http://schemas.microsoft.com/office/drawing/2014/main" id="{5B378B94-5442-4C15-904B-FF8E783117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19201" y="5232834"/>
            <a:ext cx="914400" cy="914400"/>
          </a:xfrm>
          <a:prstGeom prst="rect">
            <a:avLst/>
          </a:prstGeom>
        </p:spPr>
      </p:pic>
    </p:spTree>
    <p:extLst>
      <p:ext uri="{BB962C8B-B14F-4D97-AF65-F5344CB8AC3E}">
        <p14:creationId xmlns:p14="http://schemas.microsoft.com/office/powerpoint/2010/main" val="323671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69A8F-80DB-4CE8-96D0-DE82036B9D04}"/>
              </a:ext>
            </a:extLst>
          </p:cNvPr>
          <p:cNvSpPr>
            <a:spLocks noGrp="1"/>
          </p:cNvSpPr>
          <p:nvPr>
            <p:ph type="title"/>
          </p:nvPr>
        </p:nvSpPr>
        <p:spPr>
          <a:xfrm>
            <a:off x="360759" y="3752849"/>
            <a:ext cx="2468166" cy="2452687"/>
          </a:xfrm>
        </p:spPr>
        <p:txBody>
          <a:bodyPr vert="horz" lIns="91440" tIns="45720" rIns="91440" bIns="45720" rtlCol="0" anchor="ctr">
            <a:normAutofit/>
          </a:bodyPr>
          <a:lstStyle/>
          <a:p>
            <a:r>
              <a:rPr lang="en-US" sz="3200" dirty="0"/>
              <a:t>Learning Goals</a:t>
            </a:r>
          </a:p>
        </p:txBody>
      </p:sp>
      <p:sp>
        <p:nvSpPr>
          <p:cNvPr id="4" name="Content Placeholder 3">
            <a:extLst>
              <a:ext uri="{FF2B5EF4-FFF2-40B4-BE49-F238E27FC236}">
                <a16:creationId xmlns:a16="http://schemas.microsoft.com/office/drawing/2014/main" id="{06A7596E-EC72-4F10-9131-F670FF42EB9E}"/>
              </a:ext>
            </a:extLst>
          </p:cNvPr>
          <p:cNvSpPr>
            <a:spLocks noGrp="1"/>
          </p:cNvSpPr>
          <p:nvPr>
            <p:ph sz="half" idx="1"/>
          </p:nvPr>
        </p:nvSpPr>
        <p:spPr>
          <a:xfrm>
            <a:off x="3167986" y="3752850"/>
            <a:ext cx="5614060" cy="2452687"/>
          </a:xfrm>
        </p:spPr>
        <p:txBody>
          <a:bodyPr vert="horz" lIns="91440" tIns="45720" rIns="91440" bIns="45720" rtlCol="0" anchor="ctr">
            <a:normAutofit/>
          </a:bodyPr>
          <a:lstStyle/>
          <a:p>
            <a:pPr marL="342900" indent="-342900">
              <a:buFont typeface="+mj-lt"/>
              <a:buAutoNum type="arabicPeriod"/>
            </a:pPr>
            <a:r>
              <a:rPr lang="en-US" sz="2000" dirty="0" err="1"/>
              <a:t>WorkSource’s</a:t>
            </a:r>
            <a:r>
              <a:rPr lang="en-US" sz="2000" dirty="0"/>
              <a:t> Equal Opportunity and Nondiscrimination requirements.</a:t>
            </a:r>
          </a:p>
          <a:p>
            <a:pPr marL="342900" indent="-342900">
              <a:buFont typeface="+mj-lt"/>
              <a:buAutoNum type="arabicPeriod"/>
            </a:pPr>
            <a:r>
              <a:rPr lang="en-US" sz="2000" dirty="0"/>
              <a:t>Providing equal access to customers.</a:t>
            </a:r>
          </a:p>
          <a:p>
            <a:pPr marL="342900" indent="-342900">
              <a:buFont typeface="+mj-lt"/>
              <a:buAutoNum type="arabicPeriod"/>
            </a:pPr>
            <a:r>
              <a:rPr lang="en-US" sz="2000" dirty="0"/>
              <a:t>Understanding of discrimination complaints.</a:t>
            </a:r>
          </a:p>
          <a:p>
            <a:endParaRPr lang="en-US" sz="1600" dirty="0"/>
          </a:p>
        </p:txBody>
      </p:sp>
      <p:pic>
        <p:nvPicPr>
          <p:cNvPr id="5" name="Picture 1">
            <a:extLst>
              <a:ext uri="{FF2B5EF4-FFF2-40B4-BE49-F238E27FC236}">
                <a16:creationId xmlns:a16="http://schemas.microsoft.com/office/drawing/2014/main" id="{0C49909F-9DC8-41F4-8861-1EC2185B0B44}"/>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hotocopy/>
                    </a14:imgEffect>
                    <a14:imgEffect>
                      <a14:sharpenSoften amount="50000"/>
                    </a14:imgEffect>
                  </a14:imgLayer>
                </a14:imgProps>
              </a:ext>
              <a:ext uri="{28A0092B-C50C-407E-A947-70E740481C1C}">
                <a14:useLocalDpi xmlns:a14="http://schemas.microsoft.com/office/drawing/2010/main" val="0"/>
              </a:ext>
            </a:extLst>
          </a:blip>
          <a:srcRect l="569" r="61" b="-1"/>
          <a:stretch/>
        </p:blipFill>
        <p:spPr bwMode="auto">
          <a:xfrm>
            <a:off x="0" y="0"/>
            <a:ext cx="9144000" cy="322069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567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BF95-5795-41DF-BF59-1432392FE606}"/>
              </a:ext>
            </a:extLst>
          </p:cNvPr>
          <p:cNvSpPr>
            <a:spLocks noGrp="1"/>
          </p:cNvSpPr>
          <p:nvPr>
            <p:ph type="title"/>
          </p:nvPr>
        </p:nvSpPr>
        <p:spPr>
          <a:xfrm>
            <a:off x="628650" y="382863"/>
            <a:ext cx="7886700" cy="1009652"/>
          </a:xfrm>
        </p:spPr>
        <p:txBody>
          <a:bodyPr>
            <a:normAutofit/>
          </a:bodyPr>
          <a:lstStyle/>
          <a:p>
            <a:pPr algn="ctr"/>
            <a:r>
              <a:rPr lang="en-US" sz="3200"/>
              <a:t>Service Animals</a:t>
            </a:r>
            <a:endParaRPr lang="en-US" sz="3200" dirty="0"/>
          </a:p>
        </p:txBody>
      </p:sp>
      <p:sp>
        <p:nvSpPr>
          <p:cNvPr id="3" name="Content Placeholder 2">
            <a:extLst>
              <a:ext uri="{FF2B5EF4-FFF2-40B4-BE49-F238E27FC236}">
                <a16:creationId xmlns:a16="http://schemas.microsoft.com/office/drawing/2014/main" id="{97735B35-D11A-49AB-95DD-069799D14644}"/>
              </a:ext>
            </a:extLst>
          </p:cNvPr>
          <p:cNvSpPr>
            <a:spLocks noGrp="1"/>
          </p:cNvSpPr>
          <p:nvPr>
            <p:ph idx="1"/>
          </p:nvPr>
        </p:nvSpPr>
        <p:spPr>
          <a:xfrm>
            <a:off x="628650" y="1392515"/>
            <a:ext cx="7886700" cy="4974328"/>
          </a:xfrm>
        </p:spPr>
        <p:txBody>
          <a:bodyPr>
            <a:noAutofit/>
          </a:bodyPr>
          <a:lstStyle/>
          <a:p>
            <a:pPr marL="347472" indent="-347472">
              <a:spcAft>
                <a:spcPts val="1200"/>
              </a:spcAft>
            </a:pPr>
            <a:r>
              <a:rPr lang="en-US" sz="2000" dirty="0"/>
              <a:t>Service animal means any </a:t>
            </a:r>
            <a:r>
              <a:rPr lang="en-US" sz="2000" b="1" dirty="0"/>
              <a:t>dog</a:t>
            </a:r>
            <a:r>
              <a:rPr lang="en-US" sz="2000" dirty="0"/>
              <a:t> that is </a:t>
            </a:r>
            <a:r>
              <a:rPr lang="en-US" sz="2000" b="1" dirty="0"/>
              <a:t>individually trained </a:t>
            </a:r>
            <a:r>
              <a:rPr lang="en-US" sz="2000" dirty="0"/>
              <a:t>to do </a:t>
            </a:r>
            <a:r>
              <a:rPr lang="en-US" sz="2000" b="1" dirty="0"/>
              <a:t>work or perform tasks </a:t>
            </a:r>
            <a:r>
              <a:rPr lang="en-US" sz="2000" dirty="0"/>
              <a:t>for the </a:t>
            </a:r>
            <a:r>
              <a:rPr lang="en-US" sz="2000" b="1" dirty="0"/>
              <a:t>benefit </a:t>
            </a:r>
            <a:r>
              <a:rPr lang="en-US" sz="2000" dirty="0"/>
              <a:t>of an individual with a </a:t>
            </a:r>
            <a:r>
              <a:rPr lang="en-US" sz="2000" b="1" dirty="0"/>
              <a:t>disability</a:t>
            </a:r>
            <a:r>
              <a:rPr lang="en-US" sz="2000" dirty="0"/>
              <a:t>, including a physical, sensory, psychiatric, intellectual, or other mental disability. Trained miniature horses can be allowed.</a:t>
            </a:r>
          </a:p>
          <a:p>
            <a:pPr marL="347472" indent="-347472">
              <a:spcAft>
                <a:spcPts val="1200"/>
              </a:spcAft>
            </a:pPr>
            <a:r>
              <a:rPr lang="en-US" sz="2000" dirty="0"/>
              <a:t>Washington State Law Against Discrimination used to allow any trained animal, but was revised to specify only dogs.</a:t>
            </a:r>
          </a:p>
          <a:p>
            <a:pPr marL="347472" indent="-347472">
              <a:spcAft>
                <a:spcPts val="1200"/>
              </a:spcAft>
            </a:pPr>
            <a:r>
              <a:rPr lang="en-US" sz="2000" dirty="0"/>
              <a:t>The </a:t>
            </a:r>
            <a:r>
              <a:rPr lang="en-US" sz="2000" b="1" dirty="0"/>
              <a:t>work or tasks </a:t>
            </a:r>
            <a:r>
              <a:rPr lang="en-US" sz="2000" dirty="0"/>
              <a:t>performed by a service animal must be </a:t>
            </a:r>
            <a:r>
              <a:rPr lang="en-US" sz="2000" b="1" dirty="0"/>
              <a:t>directly related to the individual’s disability.</a:t>
            </a:r>
          </a:p>
          <a:p>
            <a:pPr marL="347472" indent="-347472">
              <a:spcAft>
                <a:spcPts val="1200"/>
              </a:spcAft>
            </a:pPr>
            <a:r>
              <a:rPr lang="en-US" sz="2000" dirty="0"/>
              <a:t>The training is </a:t>
            </a:r>
            <a:r>
              <a:rPr lang="en-US" sz="2000" b="1" dirty="0"/>
              <a:t>more than just obedience training </a:t>
            </a:r>
            <a:r>
              <a:rPr lang="en-US" sz="2000" dirty="0"/>
              <a:t>and the dog must be clean, groomed and under the control of the owner.</a:t>
            </a:r>
          </a:p>
          <a:p>
            <a:pPr marL="347472" indent="-347472">
              <a:spcAft>
                <a:spcPts val="1200"/>
              </a:spcAft>
            </a:pPr>
            <a:r>
              <a:rPr lang="en-US" sz="2000" dirty="0"/>
              <a:t>The provision of </a:t>
            </a:r>
            <a:r>
              <a:rPr lang="en-US" sz="2000" b="1" dirty="0"/>
              <a:t>emotional support</a:t>
            </a:r>
            <a:r>
              <a:rPr lang="en-US" sz="2000" dirty="0"/>
              <a:t>, well-being, </a:t>
            </a:r>
            <a:r>
              <a:rPr lang="en-US" sz="2000" b="1" dirty="0"/>
              <a:t>comfort</a:t>
            </a:r>
            <a:r>
              <a:rPr lang="en-US" sz="2000" dirty="0"/>
              <a:t>, or companionship, without more, </a:t>
            </a:r>
            <a:r>
              <a:rPr lang="en-US" sz="2000" b="1" dirty="0"/>
              <a:t>do not </a:t>
            </a:r>
            <a:r>
              <a:rPr lang="en-US" sz="2000" dirty="0"/>
              <a:t>constitute work or tasks, and they are not service animals.</a:t>
            </a:r>
          </a:p>
          <a:p>
            <a:endParaRPr lang="en-US" dirty="0"/>
          </a:p>
        </p:txBody>
      </p:sp>
      <p:pic>
        <p:nvPicPr>
          <p:cNvPr id="7" name="Graphic 6" descr="Dog">
            <a:extLst>
              <a:ext uri="{FF2B5EF4-FFF2-40B4-BE49-F238E27FC236}">
                <a16:creationId xmlns:a16="http://schemas.microsoft.com/office/drawing/2014/main" id="{7272D839-2FCE-4878-8469-2B8D200B0D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88334" y="430489"/>
            <a:ext cx="914400" cy="914400"/>
          </a:xfrm>
          <a:prstGeom prst="rect">
            <a:avLst/>
          </a:prstGeom>
        </p:spPr>
      </p:pic>
    </p:spTree>
    <p:extLst>
      <p:ext uri="{BB962C8B-B14F-4D97-AF65-F5344CB8AC3E}">
        <p14:creationId xmlns:p14="http://schemas.microsoft.com/office/powerpoint/2010/main" val="558780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F590-57FC-4A5E-A4B8-96D9D04942D4}"/>
              </a:ext>
            </a:extLst>
          </p:cNvPr>
          <p:cNvSpPr>
            <a:spLocks noGrp="1"/>
          </p:cNvSpPr>
          <p:nvPr>
            <p:ph type="title"/>
          </p:nvPr>
        </p:nvSpPr>
        <p:spPr>
          <a:xfrm>
            <a:off x="628650" y="222251"/>
            <a:ext cx="7886700" cy="1325563"/>
          </a:xfrm>
        </p:spPr>
        <p:txBody>
          <a:bodyPr>
            <a:normAutofit/>
          </a:bodyPr>
          <a:lstStyle/>
          <a:p>
            <a:pPr algn="ctr"/>
            <a:r>
              <a:rPr lang="en-US" sz="3200" dirty="0"/>
              <a:t>Service Animal Examples</a:t>
            </a:r>
          </a:p>
        </p:txBody>
      </p:sp>
      <p:sp>
        <p:nvSpPr>
          <p:cNvPr id="3" name="Content Placeholder 2">
            <a:extLst>
              <a:ext uri="{FF2B5EF4-FFF2-40B4-BE49-F238E27FC236}">
                <a16:creationId xmlns:a16="http://schemas.microsoft.com/office/drawing/2014/main" id="{FF965B93-E8A0-40D7-9472-604BEA127FE1}"/>
              </a:ext>
            </a:extLst>
          </p:cNvPr>
          <p:cNvSpPr>
            <a:spLocks noGrp="1"/>
          </p:cNvSpPr>
          <p:nvPr>
            <p:ph idx="1"/>
          </p:nvPr>
        </p:nvSpPr>
        <p:spPr>
          <a:xfrm>
            <a:off x="628650" y="1454150"/>
            <a:ext cx="7886700" cy="4870450"/>
          </a:xfrm>
        </p:spPr>
        <p:txBody>
          <a:bodyPr>
            <a:noAutofit/>
          </a:bodyPr>
          <a:lstStyle/>
          <a:p>
            <a:pPr marL="0" indent="0">
              <a:buNone/>
            </a:pPr>
            <a:r>
              <a:rPr lang="en-US" sz="2000" dirty="0"/>
              <a:t>Some examples of how service animals might assist an individual with a disability:</a:t>
            </a:r>
          </a:p>
          <a:p>
            <a:pPr marL="347472" indent="-347472">
              <a:buFont typeface="Symbol" panose="05050102010706020507" pitchFamily="18" charset="2"/>
              <a:buChar char="®"/>
            </a:pPr>
            <a:r>
              <a:rPr lang="en-US" sz="1800" dirty="0"/>
              <a:t>Assisting individuals who are blind or have low vision with navigation and other tasks.</a:t>
            </a:r>
          </a:p>
          <a:p>
            <a:pPr marL="347472" indent="-347472">
              <a:buFont typeface="Symbol" panose="05050102010706020507" pitchFamily="18" charset="2"/>
              <a:buChar char="®"/>
            </a:pPr>
            <a:r>
              <a:rPr lang="en-US" sz="1800" dirty="0"/>
              <a:t>Alerting individuals who are deaf or hard of hearing to the presence of people or sounds.</a:t>
            </a:r>
          </a:p>
          <a:p>
            <a:pPr marL="347472" indent="-347472">
              <a:buFont typeface="Symbol" panose="05050102010706020507" pitchFamily="18" charset="2"/>
              <a:buChar char="®"/>
            </a:pPr>
            <a:r>
              <a:rPr lang="en-US" sz="1800" dirty="0"/>
              <a:t>Pulling a wheelchair.</a:t>
            </a:r>
          </a:p>
          <a:p>
            <a:pPr marL="347472" indent="-347472">
              <a:buFont typeface="Symbol" panose="05050102010706020507" pitchFamily="18" charset="2"/>
              <a:buChar char="®"/>
            </a:pPr>
            <a:r>
              <a:rPr lang="en-US" sz="1800" dirty="0"/>
              <a:t>Assisting an individual during a seizure.</a:t>
            </a:r>
          </a:p>
          <a:p>
            <a:pPr marL="347472" indent="-347472">
              <a:buFont typeface="Symbol" panose="05050102010706020507" pitchFamily="18" charset="2"/>
              <a:buChar char="®"/>
            </a:pPr>
            <a:r>
              <a:rPr lang="en-US" sz="1800" dirty="0"/>
              <a:t>Alerting individuals to the presence of allergens.</a:t>
            </a:r>
          </a:p>
          <a:p>
            <a:pPr marL="347472" indent="-347472">
              <a:buFont typeface="Symbol" panose="05050102010706020507" pitchFamily="18" charset="2"/>
              <a:buChar char="®"/>
            </a:pPr>
            <a:r>
              <a:rPr lang="en-US" sz="1800" dirty="0"/>
              <a:t>Retrieving items such as medicine or the telephone.</a:t>
            </a:r>
          </a:p>
          <a:p>
            <a:pPr marL="347472" indent="-347472">
              <a:buFont typeface="Symbol" panose="05050102010706020507" pitchFamily="18" charset="2"/>
              <a:buChar char="®"/>
            </a:pPr>
            <a:r>
              <a:rPr lang="en-US" sz="1800" dirty="0"/>
              <a:t>Providing physical support and assistance with balance and stability to individuals with mobility disabilities.</a:t>
            </a:r>
          </a:p>
          <a:p>
            <a:pPr marL="347472" indent="-347472">
              <a:buFont typeface="Symbol" panose="05050102010706020507" pitchFamily="18" charset="2"/>
              <a:buChar char="®"/>
            </a:pPr>
            <a:r>
              <a:rPr lang="en-US" sz="1800" dirty="0"/>
              <a:t>Helping persons with psychiatric and neurological disabilities by preventing or interrupting impulsive or destructive behaviors.</a:t>
            </a:r>
          </a:p>
          <a:p>
            <a:endParaRPr lang="en-US" dirty="0"/>
          </a:p>
        </p:txBody>
      </p:sp>
    </p:spTree>
    <p:extLst>
      <p:ext uri="{BB962C8B-B14F-4D97-AF65-F5344CB8AC3E}">
        <p14:creationId xmlns:p14="http://schemas.microsoft.com/office/powerpoint/2010/main" val="2480810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877A-2950-44D4-A46D-68651FBFE88D}"/>
              </a:ext>
            </a:extLst>
          </p:cNvPr>
          <p:cNvSpPr>
            <a:spLocks noGrp="1"/>
          </p:cNvSpPr>
          <p:nvPr>
            <p:ph type="title"/>
          </p:nvPr>
        </p:nvSpPr>
        <p:spPr/>
        <p:txBody>
          <a:bodyPr>
            <a:normAutofit/>
          </a:bodyPr>
          <a:lstStyle/>
          <a:p>
            <a:pPr algn="ctr"/>
            <a:r>
              <a:rPr lang="en-US" sz="3200" dirty="0"/>
              <a:t>Service Animal Scenario</a:t>
            </a:r>
          </a:p>
        </p:txBody>
      </p:sp>
      <p:sp>
        <p:nvSpPr>
          <p:cNvPr id="3" name="Content Placeholder 2">
            <a:extLst>
              <a:ext uri="{FF2B5EF4-FFF2-40B4-BE49-F238E27FC236}">
                <a16:creationId xmlns:a16="http://schemas.microsoft.com/office/drawing/2014/main" id="{3F2018D3-3934-4192-B3D2-6BAC35A1711E}"/>
              </a:ext>
            </a:extLst>
          </p:cNvPr>
          <p:cNvSpPr>
            <a:spLocks noGrp="1"/>
          </p:cNvSpPr>
          <p:nvPr>
            <p:ph idx="1"/>
          </p:nvPr>
        </p:nvSpPr>
        <p:spPr>
          <a:xfrm>
            <a:off x="531223" y="1573075"/>
            <a:ext cx="7984127" cy="4758055"/>
          </a:xfrm>
        </p:spPr>
        <p:txBody>
          <a:bodyPr>
            <a:normAutofit fontScale="92500" lnSpcReduction="20000"/>
          </a:bodyPr>
          <a:lstStyle/>
          <a:p>
            <a:pPr marL="0" indent="0">
              <a:buFont typeface="Wingdings" panose="05000000000000000000" pitchFamily="2" charset="2"/>
              <a:buNone/>
              <a:defRPr/>
            </a:pPr>
            <a:r>
              <a:rPr lang="en-US" sz="2000" b="1" dirty="0"/>
              <a:t>Read the scenario and spend 10 minutes discussing. Have one person volunteer to share with larger group.</a:t>
            </a:r>
          </a:p>
          <a:p>
            <a:pPr marL="0" indent="0">
              <a:buFont typeface="Wingdings" panose="05000000000000000000" pitchFamily="2" charset="2"/>
              <a:buNone/>
              <a:defRPr/>
            </a:pPr>
            <a:r>
              <a:rPr lang="en-US" sz="2000" dirty="0"/>
              <a:t>A customer comes in carrying a small dog, who is wearing a sparkly vest that has “service animal” printed on the top. She is attending a workshop you are providing, and at first the cute little dog is well behaved and sitting in her lap. Then it gets excited because it sees a squirrel on a fence outside. It starts barking and running around. Then it jumps up in the laps of other customers, some don’t mind, but some are upset.</a:t>
            </a:r>
          </a:p>
          <a:p>
            <a:pPr marL="0" indent="0">
              <a:buFont typeface="Wingdings" panose="05000000000000000000" pitchFamily="2" charset="2"/>
              <a:buNone/>
              <a:defRPr/>
            </a:pPr>
            <a:endParaRPr lang="en-US" sz="2000" dirty="0"/>
          </a:p>
          <a:p>
            <a:pPr marL="0" indent="0">
              <a:buClrTx/>
              <a:buNone/>
              <a:defRPr/>
            </a:pPr>
            <a:r>
              <a:rPr lang="en-US" sz="2000" b="1" dirty="0"/>
              <a:t>What do you do?</a:t>
            </a:r>
          </a:p>
          <a:p>
            <a:pPr marL="0" indent="0">
              <a:buClrTx/>
              <a:buNone/>
              <a:defRPr/>
            </a:pPr>
            <a:endParaRPr lang="en-US" sz="2000" b="1" dirty="0"/>
          </a:p>
          <a:p>
            <a:pPr marL="0" indent="0">
              <a:buClrTx/>
              <a:buNone/>
              <a:defRPr/>
            </a:pPr>
            <a:r>
              <a:rPr lang="en-US" sz="2000" b="1" dirty="0"/>
              <a:t>Is it a service animal? How do you know?</a:t>
            </a:r>
          </a:p>
          <a:p>
            <a:pPr marL="0" indent="0">
              <a:buClrTx/>
              <a:buNone/>
              <a:defRPr/>
            </a:pPr>
            <a:endParaRPr lang="en-US" sz="2000" b="1" dirty="0"/>
          </a:p>
          <a:p>
            <a:pPr marL="0" indent="0">
              <a:buClrTx/>
              <a:buNone/>
              <a:defRPr/>
            </a:pPr>
            <a:r>
              <a:rPr lang="en-US" sz="2000" b="1" dirty="0"/>
              <a:t>Can you ask the customer to leave? If yes, how would you do that? If not, why?</a:t>
            </a:r>
          </a:p>
          <a:p>
            <a:pPr marL="0" indent="0">
              <a:buClrTx/>
              <a:buNone/>
              <a:defRPr/>
            </a:pPr>
            <a:endParaRPr lang="en-US" sz="2000" b="1" dirty="0"/>
          </a:p>
          <a:p>
            <a:pPr marL="0" indent="0">
              <a:buClrTx/>
              <a:buNone/>
              <a:defRPr/>
            </a:pPr>
            <a:r>
              <a:rPr lang="en-US" sz="2000" b="1" dirty="0"/>
              <a:t>What else do you need to consider?</a:t>
            </a:r>
          </a:p>
        </p:txBody>
      </p:sp>
    </p:spTree>
    <p:extLst>
      <p:ext uri="{BB962C8B-B14F-4D97-AF65-F5344CB8AC3E}">
        <p14:creationId xmlns:p14="http://schemas.microsoft.com/office/powerpoint/2010/main" val="1486581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9299-3F85-4C2B-A61E-3F1362974F1E}"/>
              </a:ext>
            </a:extLst>
          </p:cNvPr>
          <p:cNvSpPr>
            <a:spLocks noGrp="1"/>
          </p:cNvSpPr>
          <p:nvPr>
            <p:ph type="title"/>
          </p:nvPr>
        </p:nvSpPr>
        <p:spPr>
          <a:xfrm>
            <a:off x="628650" y="365125"/>
            <a:ext cx="7886700" cy="1325563"/>
          </a:xfrm>
        </p:spPr>
        <p:txBody>
          <a:bodyPr>
            <a:normAutofit/>
          </a:bodyPr>
          <a:lstStyle/>
          <a:p>
            <a:pPr algn="ctr"/>
            <a:r>
              <a:rPr lang="en-US" sz="3200" dirty="0"/>
              <a:t>Reasonable Accommodation</a:t>
            </a:r>
            <a:br>
              <a:rPr lang="en-US" dirty="0"/>
            </a:br>
            <a:r>
              <a:rPr lang="en-US" sz="2200" dirty="0"/>
              <a:t>NDP Element 5</a:t>
            </a:r>
          </a:p>
        </p:txBody>
      </p:sp>
      <p:sp>
        <p:nvSpPr>
          <p:cNvPr id="3" name="Content Placeholder 2">
            <a:extLst>
              <a:ext uri="{FF2B5EF4-FFF2-40B4-BE49-F238E27FC236}">
                <a16:creationId xmlns:a16="http://schemas.microsoft.com/office/drawing/2014/main" id="{26E3226C-76FF-4E54-AB19-4D768BFE714A}"/>
              </a:ext>
            </a:extLst>
          </p:cNvPr>
          <p:cNvSpPr>
            <a:spLocks noGrp="1"/>
          </p:cNvSpPr>
          <p:nvPr>
            <p:ph idx="1"/>
          </p:nvPr>
        </p:nvSpPr>
        <p:spPr>
          <a:xfrm>
            <a:off x="414337" y="1566863"/>
            <a:ext cx="8315325" cy="4176713"/>
          </a:xfrm>
        </p:spPr>
        <p:txBody>
          <a:bodyPr>
            <a:noAutofit/>
          </a:bodyPr>
          <a:lstStyle/>
          <a:p>
            <a:pPr marL="0" indent="0">
              <a:buNone/>
            </a:pPr>
            <a:r>
              <a:rPr lang="en-US" sz="2400" dirty="0"/>
              <a:t>Customers with disabilities must be provided, when needed:</a:t>
            </a:r>
          </a:p>
          <a:p>
            <a:pPr marL="347472" indent="-347472"/>
            <a:r>
              <a:rPr lang="en-US" sz="2000" b="1" dirty="0"/>
              <a:t>Reasonable accommodation </a:t>
            </a:r>
            <a:r>
              <a:rPr lang="en-US" sz="2000" dirty="0"/>
              <a:t>in order to participate in programs, services or activities. Examples: Providing information in Braille, recorded materials, someone to read the material to an individual, sign language interpreters.</a:t>
            </a:r>
          </a:p>
          <a:p>
            <a:pPr marL="347472" indent="-347472"/>
            <a:r>
              <a:rPr lang="en-US" sz="2000" b="1" dirty="0"/>
              <a:t>Reasonable modification </a:t>
            </a:r>
            <a:r>
              <a:rPr lang="en-US" sz="2000" dirty="0"/>
              <a:t>in policies, practices or procedure. Examples: Creating a quiet work space outside of the resource room for someone with ADHD, allowing more time for someone with a learning disability to complete steps in a program, allowing a customer to take frequent breaks during a workshop to use the restroom if they need to.</a:t>
            </a:r>
          </a:p>
          <a:p>
            <a:pPr marL="347472" indent="-347472"/>
            <a:r>
              <a:rPr lang="en-US" sz="2000" dirty="0"/>
              <a:t>We do not ask customers for medical documentation when they request an accommodation for </a:t>
            </a:r>
            <a:r>
              <a:rPr lang="en-US" sz="2000" dirty="0" err="1"/>
              <a:t>WorkSource</a:t>
            </a:r>
            <a:r>
              <a:rPr lang="en-US" sz="2000" dirty="0"/>
              <a:t> services.</a:t>
            </a:r>
          </a:p>
          <a:p>
            <a:pPr marL="347472" indent="-347472"/>
            <a:r>
              <a:rPr lang="en-US" sz="2000" dirty="0"/>
              <a:t>Get advice from your EO officer before refusing to accommodate a customer with a disability.</a:t>
            </a:r>
          </a:p>
          <a:p>
            <a:pPr marL="347472" indent="-347472"/>
            <a:r>
              <a:rPr lang="en-US" sz="2000" dirty="0"/>
              <a:t>Reasonable accommodations for staff are handled by their employer’s HR department and have different regulations and requirements.</a:t>
            </a:r>
          </a:p>
          <a:p>
            <a:endParaRPr lang="en-US" sz="1300" dirty="0"/>
          </a:p>
        </p:txBody>
      </p:sp>
    </p:spTree>
    <p:extLst>
      <p:ext uri="{BB962C8B-B14F-4D97-AF65-F5344CB8AC3E}">
        <p14:creationId xmlns:p14="http://schemas.microsoft.com/office/powerpoint/2010/main" val="3098502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89DD-6E2E-4D62-AB5D-95E868CE9D55}"/>
              </a:ext>
            </a:extLst>
          </p:cNvPr>
          <p:cNvSpPr>
            <a:spLocks noGrp="1"/>
          </p:cNvSpPr>
          <p:nvPr>
            <p:ph type="title"/>
          </p:nvPr>
        </p:nvSpPr>
        <p:spPr/>
        <p:txBody>
          <a:bodyPr/>
          <a:lstStyle/>
          <a:p>
            <a:pPr algn="ctr"/>
            <a:r>
              <a:rPr lang="en-US" dirty="0"/>
              <a:t>Reasonable Accommodation Scenarios</a:t>
            </a:r>
          </a:p>
        </p:txBody>
      </p:sp>
      <p:sp>
        <p:nvSpPr>
          <p:cNvPr id="3" name="Content Placeholder 2">
            <a:extLst>
              <a:ext uri="{FF2B5EF4-FFF2-40B4-BE49-F238E27FC236}">
                <a16:creationId xmlns:a16="http://schemas.microsoft.com/office/drawing/2014/main" id="{A873CEB7-8AA4-4F49-81F7-FA16B72B38FC}"/>
              </a:ext>
            </a:extLst>
          </p:cNvPr>
          <p:cNvSpPr>
            <a:spLocks noGrp="1"/>
          </p:cNvSpPr>
          <p:nvPr>
            <p:ph idx="1"/>
          </p:nvPr>
        </p:nvSpPr>
        <p:spPr/>
        <p:txBody>
          <a:bodyPr/>
          <a:lstStyle/>
          <a:p>
            <a:pPr marL="0" indent="0">
              <a:buFont typeface="Wingdings" panose="05000000000000000000" pitchFamily="2" charset="2"/>
              <a:buNone/>
              <a:defRPr/>
            </a:pPr>
            <a:r>
              <a:rPr lang="en-US" sz="2000" dirty="0"/>
              <a:t>Your group will be handed scenario 1 or 2. Read the scenario and spend 10 minutes discussing. Have one person volunteer to share with larger group.</a:t>
            </a:r>
          </a:p>
          <a:p>
            <a:pPr marL="0" indent="0">
              <a:buFont typeface="Wingdings" panose="05000000000000000000" pitchFamily="2" charset="2"/>
              <a:buNone/>
              <a:defRPr/>
            </a:pPr>
            <a:endParaRPr lang="en-US" sz="2000" b="1" dirty="0"/>
          </a:p>
          <a:p>
            <a:pPr marL="0" indent="0">
              <a:buFont typeface="Wingdings" panose="05000000000000000000" pitchFamily="2" charset="2"/>
              <a:buNone/>
              <a:defRPr/>
            </a:pPr>
            <a:r>
              <a:rPr lang="en-US" sz="2000" b="1" dirty="0"/>
              <a:t>Scenario 1 – Sign language?</a:t>
            </a:r>
          </a:p>
          <a:p>
            <a:pPr marL="0" indent="0">
              <a:buFont typeface="Wingdings" panose="05000000000000000000" pitchFamily="2" charset="2"/>
              <a:buNone/>
              <a:defRPr/>
            </a:pPr>
            <a:endParaRPr lang="en-US" sz="2000" b="1" dirty="0"/>
          </a:p>
          <a:p>
            <a:pPr marL="0" indent="0">
              <a:buFont typeface="Wingdings" panose="05000000000000000000" pitchFamily="2" charset="2"/>
              <a:buNone/>
              <a:defRPr/>
            </a:pPr>
            <a:r>
              <a:rPr lang="en-US" sz="2000" b="1" dirty="0"/>
              <a:t>Scenario 2 – Help applying</a:t>
            </a:r>
          </a:p>
          <a:p>
            <a:endParaRPr lang="en-US" dirty="0"/>
          </a:p>
        </p:txBody>
      </p:sp>
    </p:spTree>
    <p:extLst>
      <p:ext uri="{BB962C8B-B14F-4D97-AF65-F5344CB8AC3E}">
        <p14:creationId xmlns:p14="http://schemas.microsoft.com/office/powerpoint/2010/main" val="2772024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9299-3F85-4C2B-A61E-3F1362974F1E}"/>
              </a:ext>
            </a:extLst>
          </p:cNvPr>
          <p:cNvSpPr>
            <a:spLocks noGrp="1"/>
          </p:cNvSpPr>
          <p:nvPr>
            <p:ph type="title"/>
          </p:nvPr>
        </p:nvSpPr>
        <p:spPr>
          <a:xfrm>
            <a:off x="628650" y="365125"/>
            <a:ext cx="7886700" cy="1201738"/>
          </a:xfrm>
        </p:spPr>
        <p:txBody>
          <a:bodyPr>
            <a:normAutofit fontScale="90000"/>
          </a:bodyPr>
          <a:lstStyle/>
          <a:p>
            <a:pPr algn="ctr"/>
            <a:r>
              <a:rPr lang="en-US" sz="3200" dirty="0"/>
              <a:t>Reasonable Accommodation Scenario 1 - Sign language?</a:t>
            </a:r>
            <a:br>
              <a:rPr lang="en-US" sz="2400" b="1" dirty="0"/>
            </a:br>
            <a:endParaRPr lang="en-US" sz="2200" dirty="0"/>
          </a:p>
        </p:txBody>
      </p:sp>
      <p:sp>
        <p:nvSpPr>
          <p:cNvPr id="3" name="Content Placeholder 2">
            <a:extLst>
              <a:ext uri="{FF2B5EF4-FFF2-40B4-BE49-F238E27FC236}">
                <a16:creationId xmlns:a16="http://schemas.microsoft.com/office/drawing/2014/main" id="{26E3226C-76FF-4E54-AB19-4D768BFE714A}"/>
              </a:ext>
            </a:extLst>
          </p:cNvPr>
          <p:cNvSpPr>
            <a:spLocks noGrp="1"/>
          </p:cNvSpPr>
          <p:nvPr>
            <p:ph idx="1"/>
          </p:nvPr>
        </p:nvSpPr>
        <p:spPr>
          <a:xfrm>
            <a:off x="261257" y="1436235"/>
            <a:ext cx="8477113" cy="5199697"/>
          </a:xfrm>
        </p:spPr>
        <p:txBody>
          <a:bodyPr>
            <a:noAutofit/>
          </a:bodyPr>
          <a:lstStyle/>
          <a:p>
            <a:pPr marL="0" indent="4763">
              <a:buFont typeface="Wingdings" panose="05000000000000000000" pitchFamily="2" charset="2"/>
              <a:buNone/>
              <a:defRPr/>
            </a:pPr>
            <a:r>
              <a:rPr lang="en-US" altLang="en-US" sz="2000" dirty="0"/>
              <a:t>Customer Sam comes to the front desk and passes a note to employee Kim that reads, “I am deaf. Do you have someone who signs?” Kim writes back, “No, sorry”. Sam writes “okay, we can try writing”.</a:t>
            </a:r>
          </a:p>
          <a:p>
            <a:pPr marL="0" indent="4763">
              <a:buFont typeface="Wingdings" panose="05000000000000000000" pitchFamily="2" charset="2"/>
              <a:buNone/>
              <a:defRPr/>
            </a:pPr>
            <a:r>
              <a:rPr lang="en-US" altLang="en-US" sz="2000" dirty="0"/>
              <a:t>Sam writes, “I want to use a computer to look for a job”.</a:t>
            </a:r>
          </a:p>
          <a:p>
            <a:pPr marL="0" indent="4763">
              <a:buFont typeface="Wingdings" panose="05000000000000000000" pitchFamily="2" charset="2"/>
              <a:buNone/>
              <a:defRPr/>
            </a:pPr>
            <a:r>
              <a:rPr lang="en-US" altLang="en-US" sz="2000" dirty="0"/>
              <a:t>Kim writes “okay, the computers are over here”. She shows Sam a computer and waits while Sam logs in. Sam gives Kim a thumbs up and Kim leaves.</a:t>
            </a:r>
          </a:p>
          <a:p>
            <a:pPr marL="0" indent="4763">
              <a:buFont typeface="Wingdings" panose="05000000000000000000" pitchFamily="2" charset="2"/>
              <a:buNone/>
              <a:defRPr/>
            </a:pPr>
            <a:r>
              <a:rPr lang="en-US" altLang="en-US" sz="2000" b="1" dirty="0"/>
              <a:t>Is there anything else that Kim should have done?</a:t>
            </a:r>
          </a:p>
          <a:p>
            <a:pPr marL="0" indent="4763">
              <a:buFont typeface="Wingdings" panose="05000000000000000000" pitchFamily="2" charset="2"/>
              <a:buNone/>
              <a:defRPr/>
            </a:pPr>
            <a:endParaRPr lang="en-US" altLang="en-US" sz="2000" dirty="0"/>
          </a:p>
          <a:p>
            <a:pPr marL="0" indent="4763">
              <a:buFont typeface="Wingdings" panose="05000000000000000000" pitchFamily="2" charset="2"/>
              <a:buNone/>
              <a:defRPr/>
            </a:pPr>
            <a:r>
              <a:rPr lang="en-US" altLang="en-US" sz="2000" dirty="0"/>
              <a:t>Sam has questions and brings Kim a note that says, “I see this flyer for a five day workshop that starts the week after next. I want to register, but I need a sign language interpreter to attend”.</a:t>
            </a:r>
          </a:p>
          <a:p>
            <a:pPr marL="0" indent="0">
              <a:buClrTx/>
              <a:buSzPct val="100000"/>
              <a:buNone/>
              <a:defRPr/>
            </a:pPr>
            <a:r>
              <a:rPr lang="en-US" altLang="en-US" sz="2000" b="1" dirty="0"/>
              <a:t>How should Kim respond?</a:t>
            </a:r>
          </a:p>
          <a:p>
            <a:pPr marL="0" indent="0">
              <a:buClrTx/>
              <a:buSzPct val="100000"/>
              <a:buNone/>
              <a:defRPr/>
            </a:pPr>
            <a:r>
              <a:rPr lang="en-US" altLang="en-US" sz="2000" b="1" dirty="0"/>
              <a:t>Does she need to provide a sign language interpreter for a 5 day class?</a:t>
            </a:r>
          </a:p>
          <a:p>
            <a:pPr marL="0" indent="0">
              <a:buClrTx/>
              <a:buSzPct val="100000"/>
              <a:buNone/>
              <a:defRPr/>
            </a:pPr>
            <a:r>
              <a:rPr lang="en-US" altLang="en-US" sz="2000" b="1" dirty="0"/>
              <a:t>Is there anything else she needs to do to ensure Sam receives information about the services offered at WorkSource?</a:t>
            </a:r>
          </a:p>
          <a:p>
            <a:endParaRPr lang="en-US" dirty="0"/>
          </a:p>
        </p:txBody>
      </p:sp>
    </p:spTree>
    <p:extLst>
      <p:ext uri="{BB962C8B-B14F-4D97-AF65-F5344CB8AC3E}">
        <p14:creationId xmlns:p14="http://schemas.microsoft.com/office/powerpoint/2010/main" val="3510153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D516-773E-48DF-8023-5995544A27A8}"/>
              </a:ext>
            </a:extLst>
          </p:cNvPr>
          <p:cNvSpPr>
            <a:spLocks noGrp="1"/>
          </p:cNvSpPr>
          <p:nvPr>
            <p:ph type="title"/>
          </p:nvPr>
        </p:nvSpPr>
        <p:spPr/>
        <p:txBody>
          <a:bodyPr/>
          <a:lstStyle/>
          <a:p>
            <a:pPr algn="ctr"/>
            <a:r>
              <a:rPr lang="en-US" sz="4400" dirty="0"/>
              <a:t>Reasonable Accommodation Scenario 2 – Help applying</a:t>
            </a:r>
            <a:endParaRPr lang="en-US" dirty="0"/>
          </a:p>
        </p:txBody>
      </p:sp>
      <p:sp>
        <p:nvSpPr>
          <p:cNvPr id="3" name="Content Placeholder 2">
            <a:extLst>
              <a:ext uri="{FF2B5EF4-FFF2-40B4-BE49-F238E27FC236}">
                <a16:creationId xmlns:a16="http://schemas.microsoft.com/office/drawing/2014/main" id="{966D4960-FA1E-488A-AD42-5267DBE10587}"/>
              </a:ext>
            </a:extLst>
          </p:cNvPr>
          <p:cNvSpPr>
            <a:spLocks noGrp="1"/>
          </p:cNvSpPr>
          <p:nvPr>
            <p:ph idx="1"/>
          </p:nvPr>
        </p:nvSpPr>
        <p:spPr/>
        <p:txBody>
          <a:bodyPr>
            <a:normAutofit fontScale="85000" lnSpcReduction="20000"/>
          </a:bodyPr>
          <a:lstStyle/>
          <a:p>
            <a:pPr marL="0" indent="0">
              <a:buFont typeface="Wingdings" panose="05000000000000000000" pitchFamily="2" charset="2"/>
              <a:buNone/>
              <a:defRPr/>
            </a:pPr>
            <a:r>
              <a:rPr lang="en-US" altLang="en-US" sz="2600" dirty="0"/>
              <a:t>One morning you notice a customer sitting at a computer looking really frustrated. You go over to see if she needs help. She tells you her name is Martha and she worked as a cook for the same company for 29 years and was laid off when the company lost their government contract. A friend told her about a cook’s assistant position that she wants to apply for. She has never used a computer before, and told you that she has trouble reading but knows all of the words in a kitchen and the job only requires kitchen experience. The closing date is midnight that day and she just learned about the job. She asked if there is any way you can help her to do the online application.</a:t>
            </a:r>
          </a:p>
          <a:p>
            <a:pPr>
              <a:defRPr/>
            </a:pPr>
            <a:endParaRPr lang="en-US" altLang="en-US" sz="2600" dirty="0"/>
          </a:p>
          <a:p>
            <a:pPr marL="0" indent="0">
              <a:buClrTx/>
              <a:buSzPct val="100000"/>
              <a:buNone/>
              <a:defRPr/>
            </a:pPr>
            <a:r>
              <a:rPr lang="en-US" altLang="en-US" sz="2600" b="1" dirty="0"/>
              <a:t>Is Martha asking you for help with a request for a reasonable accommodation?</a:t>
            </a:r>
          </a:p>
          <a:p>
            <a:pPr marL="0" indent="0">
              <a:buClrTx/>
              <a:buSzPct val="100000"/>
              <a:buNone/>
              <a:defRPr/>
            </a:pPr>
            <a:r>
              <a:rPr lang="en-US" altLang="en-US" sz="2600" b="1" dirty="0"/>
              <a:t>What will you do?</a:t>
            </a:r>
          </a:p>
          <a:p>
            <a:endParaRPr lang="en-US" dirty="0"/>
          </a:p>
        </p:txBody>
      </p:sp>
    </p:spTree>
    <p:extLst>
      <p:ext uri="{BB962C8B-B14F-4D97-AF65-F5344CB8AC3E}">
        <p14:creationId xmlns:p14="http://schemas.microsoft.com/office/powerpoint/2010/main" val="519232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F590-57FC-4A5E-A4B8-96D9D04942D4}"/>
              </a:ext>
            </a:extLst>
          </p:cNvPr>
          <p:cNvSpPr>
            <a:spLocks noGrp="1"/>
          </p:cNvSpPr>
          <p:nvPr>
            <p:ph type="title"/>
          </p:nvPr>
        </p:nvSpPr>
        <p:spPr>
          <a:xfrm>
            <a:off x="628650" y="365127"/>
            <a:ext cx="7886700" cy="1041398"/>
          </a:xfrm>
        </p:spPr>
        <p:txBody>
          <a:bodyPr>
            <a:normAutofit/>
          </a:bodyPr>
          <a:lstStyle/>
          <a:p>
            <a:pPr algn="ctr"/>
            <a:r>
              <a:rPr lang="en-US" sz="3200"/>
              <a:t>Disability Related Information</a:t>
            </a:r>
            <a:endParaRPr lang="en-US" sz="3200" dirty="0"/>
          </a:p>
        </p:txBody>
      </p:sp>
      <p:sp>
        <p:nvSpPr>
          <p:cNvPr id="3" name="Content Placeholder 2">
            <a:extLst>
              <a:ext uri="{FF2B5EF4-FFF2-40B4-BE49-F238E27FC236}">
                <a16:creationId xmlns:a16="http://schemas.microsoft.com/office/drawing/2014/main" id="{FF965B93-E8A0-40D7-9472-604BEA127FE1}"/>
              </a:ext>
            </a:extLst>
          </p:cNvPr>
          <p:cNvSpPr>
            <a:spLocks noGrp="1"/>
          </p:cNvSpPr>
          <p:nvPr>
            <p:ph idx="1"/>
          </p:nvPr>
        </p:nvSpPr>
        <p:spPr>
          <a:xfrm>
            <a:off x="628650" y="1282699"/>
            <a:ext cx="7886700" cy="5327651"/>
          </a:xfrm>
        </p:spPr>
        <p:txBody>
          <a:bodyPr>
            <a:noAutofit/>
          </a:bodyPr>
          <a:lstStyle/>
          <a:p>
            <a:pPr marL="347472" indent="-347472">
              <a:spcAft>
                <a:spcPts val="1200"/>
              </a:spcAft>
            </a:pPr>
            <a:r>
              <a:rPr lang="en-US" sz="2000" dirty="0"/>
              <a:t>Disclosing a disability is voluntary, but customers might qualify for some services or programs if they are disabled and disclose their disability status.</a:t>
            </a:r>
          </a:p>
          <a:p>
            <a:pPr marL="347472" indent="-347472">
              <a:spcAft>
                <a:spcPts val="1200"/>
              </a:spcAft>
            </a:pPr>
            <a:r>
              <a:rPr lang="en-US" sz="2000" dirty="0"/>
              <a:t>We are required to keep disability information confidential. We are also required to ask every customer who registers or applies for services if they have a disability.</a:t>
            </a:r>
          </a:p>
          <a:p>
            <a:pPr marL="347472" indent="-347472">
              <a:spcAft>
                <a:spcPts val="1200"/>
              </a:spcAft>
            </a:pPr>
            <a:r>
              <a:rPr lang="en-US" sz="2000" dirty="0"/>
              <a:t>Usually people register on their own in ETO and the question is part of the registration.</a:t>
            </a:r>
          </a:p>
          <a:p>
            <a:pPr marL="347472" indent="-347472"/>
            <a:r>
              <a:rPr lang="en-US" sz="2000" dirty="0"/>
              <a:t>If you are assisting a person to register or apply for services, you need to ask them if they are disabled and explain:</a:t>
            </a:r>
            <a:endParaRPr lang="en-US" sz="1800" dirty="0"/>
          </a:p>
          <a:p>
            <a:pPr marL="804672" lvl="1" indent="-347472">
              <a:spcBef>
                <a:spcPts val="1000"/>
              </a:spcBef>
              <a:buFont typeface="+mj-lt"/>
              <a:buAutoNum type="arabicPeriod"/>
            </a:pPr>
            <a:r>
              <a:rPr lang="en-US" sz="1800" dirty="0"/>
              <a:t>It is voluntary and will be kept confidential.</a:t>
            </a:r>
          </a:p>
          <a:p>
            <a:pPr marL="804672" lvl="1" indent="-347472">
              <a:spcBef>
                <a:spcPts val="1000"/>
              </a:spcBef>
              <a:buFont typeface="+mj-lt"/>
              <a:buAutoNum type="arabicPeriod"/>
            </a:pPr>
            <a:r>
              <a:rPr lang="en-US" sz="1800" dirty="0"/>
              <a:t>Services won’t be affected if they provide the info or not.</a:t>
            </a:r>
          </a:p>
          <a:p>
            <a:pPr marL="804672" lvl="1" indent="-347472">
              <a:spcBef>
                <a:spcPts val="1000"/>
              </a:spcBef>
              <a:buFont typeface="+mj-lt"/>
              <a:buAutoNum type="arabicPeriod"/>
            </a:pPr>
            <a:r>
              <a:rPr lang="en-US" sz="1800" dirty="0"/>
              <a:t>We use the information to determine if they are eligible for special services or funding, to ensure accommodation needs are met, and for data analysis.</a:t>
            </a:r>
          </a:p>
          <a:p>
            <a:pPr marL="0" indent="0">
              <a:buNone/>
            </a:pPr>
            <a:endParaRPr lang="en-US" dirty="0"/>
          </a:p>
        </p:txBody>
      </p:sp>
    </p:spTree>
    <p:extLst>
      <p:ext uri="{BB962C8B-B14F-4D97-AF65-F5344CB8AC3E}">
        <p14:creationId xmlns:p14="http://schemas.microsoft.com/office/powerpoint/2010/main" val="1451753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F590-57FC-4A5E-A4B8-96D9D04942D4}"/>
              </a:ext>
            </a:extLst>
          </p:cNvPr>
          <p:cNvSpPr>
            <a:spLocks noGrp="1"/>
          </p:cNvSpPr>
          <p:nvPr>
            <p:ph type="title"/>
          </p:nvPr>
        </p:nvSpPr>
        <p:spPr>
          <a:xfrm>
            <a:off x="628650" y="365127"/>
            <a:ext cx="7886700" cy="1062982"/>
          </a:xfrm>
        </p:spPr>
        <p:txBody>
          <a:bodyPr>
            <a:normAutofit/>
          </a:bodyPr>
          <a:lstStyle/>
          <a:p>
            <a:pPr algn="ctr"/>
            <a:r>
              <a:rPr lang="en-US" sz="3200" dirty="0"/>
              <a:t>Disability Information Sharing</a:t>
            </a:r>
          </a:p>
        </p:txBody>
      </p:sp>
      <p:sp>
        <p:nvSpPr>
          <p:cNvPr id="3" name="Content Placeholder 2">
            <a:extLst>
              <a:ext uri="{FF2B5EF4-FFF2-40B4-BE49-F238E27FC236}">
                <a16:creationId xmlns:a16="http://schemas.microsoft.com/office/drawing/2014/main" id="{FF965B93-E8A0-40D7-9472-604BEA127FE1}"/>
              </a:ext>
            </a:extLst>
          </p:cNvPr>
          <p:cNvSpPr>
            <a:spLocks noGrp="1"/>
          </p:cNvSpPr>
          <p:nvPr>
            <p:ph idx="1"/>
          </p:nvPr>
        </p:nvSpPr>
        <p:spPr>
          <a:xfrm>
            <a:off x="628650" y="1460498"/>
            <a:ext cx="7886700" cy="5032375"/>
          </a:xfrm>
        </p:spPr>
        <p:txBody>
          <a:bodyPr>
            <a:normAutofit/>
          </a:bodyPr>
          <a:lstStyle/>
          <a:p>
            <a:pPr marL="347472" indent="-347472" algn="ctr">
              <a:spcAft>
                <a:spcPts val="1200"/>
              </a:spcAft>
              <a:buNone/>
            </a:pPr>
            <a:r>
              <a:rPr lang="en-US" sz="2400" b="1" dirty="0"/>
              <a:t>Confidentiality is of utmost importance.</a:t>
            </a:r>
          </a:p>
          <a:p>
            <a:pPr marL="347472" indent="0">
              <a:buNone/>
            </a:pPr>
            <a:r>
              <a:rPr lang="en-US" sz="2000" dirty="0"/>
              <a:t>Medical or disability related information </a:t>
            </a:r>
            <a:r>
              <a:rPr lang="en-US" sz="2000" b="1" u="sng" dirty="0"/>
              <a:t>must not </a:t>
            </a:r>
            <a:r>
              <a:rPr lang="en-US" sz="2000" dirty="0"/>
              <a:t>be disclosed to employers:</a:t>
            </a:r>
          </a:p>
          <a:p>
            <a:pPr marL="804672" lvl="2" indent="-347472">
              <a:spcBef>
                <a:spcPts val="1000"/>
              </a:spcBef>
              <a:buFont typeface="Symbol" panose="05050102010706020507" pitchFamily="18" charset="2"/>
              <a:buChar char="®"/>
            </a:pPr>
            <a:r>
              <a:rPr lang="en-US" sz="1800" dirty="0"/>
              <a:t>Whether referring or if the employer is considering hiring a customer</a:t>
            </a:r>
          </a:p>
          <a:p>
            <a:pPr marL="804672" lvl="3" indent="-347472">
              <a:spcBef>
                <a:spcPts val="1000"/>
              </a:spcBef>
              <a:spcAft>
                <a:spcPts val="1200"/>
              </a:spcAft>
              <a:buFont typeface="Symbol" panose="05050102010706020507" pitchFamily="18" charset="2"/>
              <a:buChar char="®"/>
            </a:pPr>
            <a:r>
              <a:rPr lang="en-US" dirty="0"/>
              <a:t>Only exception – customer asks staff to make the disclosure on their behalf</a:t>
            </a:r>
          </a:p>
          <a:p>
            <a:pPr marL="347472" indent="0">
              <a:buNone/>
            </a:pPr>
            <a:r>
              <a:rPr lang="en-US" sz="2000" dirty="0"/>
              <a:t>It may be appropriate to discuss a person’s disability in </a:t>
            </a:r>
            <a:r>
              <a:rPr lang="en-US" sz="2000" b="1" i="1" dirty="0"/>
              <a:t>limited</a:t>
            </a:r>
            <a:r>
              <a:rPr lang="en-US" sz="2000" dirty="0"/>
              <a:t> circumstances at the customer’s request:</a:t>
            </a:r>
          </a:p>
          <a:p>
            <a:pPr marL="804672" lvl="3" indent="-347472">
              <a:spcBef>
                <a:spcPts val="1000"/>
              </a:spcBef>
              <a:buFont typeface="Symbol" panose="05050102010706020507" pitchFamily="18" charset="2"/>
              <a:buChar char="®"/>
            </a:pPr>
            <a:r>
              <a:rPr lang="en-US" dirty="0"/>
              <a:t>With program supervisors or trainers to explain reasonable accommodations.</a:t>
            </a:r>
          </a:p>
          <a:p>
            <a:pPr marL="804672" lvl="3" indent="-347472">
              <a:spcBef>
                <a:spcPts val="1000"/>
              </a:spcBef>
              <a:buFont typeface="Symbol" panose="05050102010706020507" pitchFamily="18" charset="2"/>
              <a:buChar char="®"/>
            </a:pPr>
            <a:r>
              <a:rPr lang="en-US" dirty="0"/>
              <a:t>With first aid and safety personnel – if the customer asks us to because the condition may require emergency treatment.</a:t>
            </a:r>
          </a:p>
        </p:txBody>
      </p:sp>
    </p:spTree>
    <p:extLst>
      <p:ext uri="{BB962C8B-B14F-4D97-AF65-F5344CB8AC3E}">
        <p14:creationId xmlns:p14="http://schemas.microsoft.com/office/powerpoint/2010/main" val="3969135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F590-57FC-4A5E-A4B8-96D9D04942D4}"/>
              </a:ext>
            </a:extLst>
          </p:cNvPr>
          <p:cNvSpPr>
            <a:spLocks noGrp="1"/>
          </p:cNvSpPr>
          <p:nvPr>
            <p:ph type="title"/>
          </p:nvPr>
        </p:nvSpPr>
        <p:spPr>
          <a:xfrm>
            <a:off x="628650" y="365127"/>
            <a:ext cx="7886700" cy="1089024"/>
          </a:xfrm>
        </p:spPr>
        <p:txBody>
          <a:bodyPr>
            <a:normAutofit/>
          </a:bodyPr>
          <a:lstStyle/>
          <a:p>
            <a:pPr algn="ctr"/>
            <a:r>
              <a:rPr lang="en-US" sz="3200" dirty="0"/>
              <a:t>Disability Information Storing</a:t>
            </a:r>
          </a:p>
        </p:txBody>
      </p:sp>
      <p:sp>
        <p:nvSpPr>
          <p:cNvPr id="11" name="Content Placeholder 2">
            <a:extLst>
              <a:ext uri="{FF2B5EF4-FFF2-40B4-BE49-F238E27FC236}">
                <a16:creationId xmlns:a16="http://schemas.microsoft.com/office/drawing/2014/main" id="{1A7EA351-B2B9-4E83-8BCA-6BC748B78DA2}"/>
              </a:ext>
            </a:extLst>
          </p:cNvPr>
          <p:cNvSpPr txBox="1">
            <a:spLocks/>
          </p:cNvSpPr>
          <p:nvPr/>
        </p:nvSpPr>
        <p:spPr>
          <a:xfrm>
            <a:off x="628650" y="1331542"/>
            <a:ext cx="7886700" cy="6992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Information that discloses a participant’s medical condition or disability must be stored as a </a:t>
            </a:r>
            <a:r>
              <a:rPr lang="en-US" sz="2400" b="1" dirty="0"/>
              <a:t>medical record.</a:t>
            </a:r>
          </a:p>
          <a:p>
            <a:pPr marL="0" indent="0">
              <a:buNone/>
            </a:pPr>
            <a:endParaRPr lang="en-US" dirty="0"/>
          </a:p>
        </p:txBody>
      </p:sp>
      <p:sp>
        <p:nvSpPr>
          <p:cNvPr id="3" name="Content Placeholder 2">
            <a:extLst>
              <a:ext uri="{FF2B5EF4-FFF2-40B4-BE49-F238E27FC236}">
                <a16:creationId xmlns:a16="http://schemas.microsoft.com/office/drawing/2014/main" id="{FF965B93-E8A0-40D7-9472-604BEA127FE1}"/>
              </a:ext>
            </a:extLst>
          </p:cNvPr>
          <p:cNvSpPr>
            <a:spLocks noGrp="1"/>
          </p:cNvSpPr>
          <p:nvPr>
            <p:ph idx="1"/>
          </p:nvPr>
        </p:nvSpPr>
        <p:spPr>
          <a:xfrm>
            <a:off x="1833563" y="2205313"/>
            <a:ext cx="6824662" cy="4619625"/>
          </a:xfrm>
        </p:spPr>
        <p:txBody>
          <a:bodyPr>
            <a:noAutofit/>
          </a:bodyPr>
          <a:lstStyle/>
          <a:p>
            <a:pPr marL="347472" indent="-347472"/>
            <a:r>
              <a:rPr lang="en-US" sz="2000" dirty="0"/>
              <a:t>Consider the information most needed to help the customer advance through the program. This will generally be information on limitations caused by the disability and not the disability itself.</a:t>
            </a:r>
          </a:p>
          <a:p>
            <a:pPr marL="347472" indent="-347472"/>
            <a:r>
              <a:rPr lang="en-US" sz="2000" dirty="0"/>
              <a:t>If a customer brings you a medical note or other documentation about their disability, hand it back to them unless their participation requires documentation. Then put it in a medical file.</a:t>
            </a:r>
          </a:p>
          <a:p>
            <a:pPr marL="347472" indent="-347472"/>
            <a:r>
              <a:rPr lang="en-US" sz="2000" dirty="0"/>
              <a:t>Redact the medical and disability-related information from the participant file and insert “See confidential file”.</a:t>
            </a:r>
          </a:p>
          <a:p>
            <a:pPr marL="347472" indent="-347472"/>
            <a:r>
              <a:rPr lang="en-US" sz="2000" dirty="0"/>
              <a:t>Medical files must be maintained in a separate file for each individual and maintained in a separate locked cabinet.</a:t>
            </a:r>
          </a:p>
          <a:p>
            <a:pPr marL="347472" indent="-347472"/>
            <a:r>
              <a:rPr lang="en-US" sz="2000" dirty="0"/>
              <a:t>Access to the medical files must be very limited.</a:t>
            </a:r>
          </a:p>
          <a:p>
            <a:endParaRPr lang="en-US" dirty="0"/>
          </a:p>
        </p:txBody>
      </p:sp>
      <p:pic>
        <p:nvPicPr>
          <p:cNvPr id="7" name="Graphic 6" descr="Wheelchair Access Symbol">
            <a:extLst>
              <a:ext uri="{FF2B5EF4-FFF2-40B4-BE49-F238E27FC236}">
                <a16:creationId xmlns:a16="http://schemas.microsoft.com/office/drawing/2014/main" id="{DC8976DF-2C41-43B1-A108-6583E1E11F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7212" y="2138775"/>
            <a:ext cx="914400" cy="914400"/>
          </a:xfrm>
          <a:prstGeom prst="rect">
            <a:avLst/>
          </a:prstGeom>
        </p:spPr>
      </p:pic>
      <p:pic>
        <p:nvPicPr>
          <p:cNvPr id="15" name="Graphic 14" descr="Medical Brief Case">
            <a:extLst>
              <a:ext uri="{FF2B5EF4-FFF2-40B4-BE49-F238E27FC236}">
                <a16:creationId xmlns:a16="http://schemas.microsoft.com/office/drawing/2014/main" id="{93591651-FB73-40E1-83C8-DA24828FAE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7212" y="3744777"/>
            <a:ext cx="914400" cy="914400"/>
          </a:xfrm>
          <a:prstGeom prst="rect">
            <a:avLst/>
          </a:prstGeom>
        </p:spPr>
      </p:pic>
      <p:pic>
        <p:nvPicPr>
          <p:cNvPr id="21" name="Graphic 20" descr="Lock">
            <a:extLst>
              <a:ext uri="{FF2B5EF4-FFF2-40B4-BE49-F238E27FC236}">
                <a16:creationId xmlns:a16="http://schemas.microsoft.com/office/drawing/2014/main" id="{847159DB-7405-44BB-898D-6865FB5995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7212" y="5343801"/>
            <a:ext cx="914400" cy="914400"/>
          </a:xfrm>
          <a:prstGeom prst="rect">
            <a:avLst/>
          </a:prstGeom>
        </p:spPr>
      </p:pic>
    </p:spTree>
    <p:extLst>
      <p:ext uri="{BB962C8B-B14F-4D97-AF65-F5344CB8AC3E}">
        <p14:creationId xmlns:p14="http://schemas.microsoft.com/office/powerpoint/2010/main" val="182686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CC67-5C89-4346-9057-A5D62EB4879A}"/>
              </a:ext>
            </a:extLst>
          </p:cNvPr>
          <p:cNvSpPr>
            <a:spLocks noGrp="1"/>
          </p:cNvSpPr>
          <p:nvPr>
            <p:ph type="title"/>
          </p:nvPr>
        </p:nvSpPr>
        <p:spPr/>
        <p:txBody>
          <a:bodyPr>
            <a:normAutofit/>
          </a:bodyPr>
          <a:lstStyle/>
          <a:p>
            <a:pPr algn="ctr"/>
            <a:r>
              <a:rPr lang="en-US" sz="3200" dirty="0"/>
              <a:t>Pre-Training Knowledge Check</a:t>
            </a:r>
          </a:p>
        </p:txBody>
      </p:sp>
      <p:sp>
        <p:nvSpPr>
          <p:cNvPr id="3" name="Content Placeholder 2">
            <a:extLst>
              <a:ext uri="{FF2B5EF4-FFF2-40B4-BE49-F238E27FC236}">
                <a16:creationId xmlns:a16="http://schemas.microsoft.com/office/drawing/2014/main" id="{E3679F70-E5F7-4B09-92CA-290E57B7C34B}"/>
              </a:ext>
            </a:extLst>
          </p:cNvPr>
          <p:cNvSpPr>
            <a:spLocks noGrp="1"/>
          </p:cNvSpPr>
          <p:nvPr>
            <p:ph idx="1"/>
          </p:nvPr>
        </p:nvSpPr>
        <p:spPr>
          <a:xfrm>
            <a:off x="567690" y="1555659"/>
            <a:ext cx="7886700" cy="4351338"/>
          </a:xfrm>
        </p:spPr>
        <p:txBody>
          <a:bodyPr>
            <a:normAutofit lnSpcReduction="10000"/>
          </a:bodyPr>
          <a:lstStyle/>
          <a:p>
            <a:pPr marL="0" indent="0">
              <a:buFont typeface="Wingdings" panose="05000000000000000000" pitchFamily="2" charset="2"/>
              <a:buNone/>
              <a:defRPr/>
            </a:pPr>
            <a:r>
              <a:rPr lang="en-US" sz="2000" dirty="0"/>
              <a:t>Respond to the questions on this quiz and we will review the answers together at the end of the training.</a:t>
            </a:r>
          </a:p>
          <a:p>
            <a:pPr marL="0" indent="0">
              <a:buFont typeface="Wingdings" panose="05000000000000000000" pitchFamily="2" charset="2"/>
              <a:buNone/>
              <a:defRPr/>
            </a:pPr>
            <a:endParaRPr lang="en-US" sz="2000" dirty="0"/>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Who is the State-Level EO Officer? Who is your local EO Officer?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does LEP stand for?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do you do if a customer comes in who doesn’t speak English?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you required to offer a sign language interpreter to a customer who is deaf and uses sign language?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are animals allowed in a WorkSource office?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are examples of reasonable accommodations WorkSource might need to provide to customers?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sex discrimination include gender identity? </a:t>
            </a: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do you do if a customer tells you they feel discriminated against? </a:t>
            </a:r>
          </a:p>
        </p:txBody>
      </p:sp>
    </p:spTree>
    <p:extLst>
      <p:ext uri="{BB962C8B-B14F-4D97-AF65-F5344CB8AC3E}">
        <p14:creationId xmlns:p14="http://schemas.microsoft.com/office/powerpoint/2010/main" val="393687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0797-0C67-4548-AEE1-31F5CA5CF896}"/>
              </a:ext>
            </a:extLst>
          </p:cNvPr>
          <p:cNvSpPr>
            <a:spLocks noGrp="1"/>
          </p:cNvSpPr>
          <p:nvPr>
            <p:ph type="title"/>
          </p:nvPr>
        </p:nvSpPr>
        <p:spPr>
          <a:xfrm>
            <a:off x="628650" y="365127"/>
            <a:ext cx="7886700" cy="1044574"/>
          </a:xfrm>
        </p:spPr>
        <p:txBody>
          <a:bodyPr>
            <a:normAutofit/>
          </a:bodyPr>
          <a:lstStyle/>
          <a:p>
            <a:pPr algn="ctr"/>
            <a:r>
              <a:rPr lang="en-US" sz="3200" dirty="0"/>
              <a:t>Religious Accommodation</a:t>
            </a:r>
          </a:p>
        </p:txBody>
      </p:sp>
      <p:sp>
        <p:nvSpPr>
          <p:cNvPr id="3" name="Content Placeholder 2">
            <a:extLst>
              <a:ext uri="{FF2B5EF4-FFF2-40B4-BE49-F238E27FC236}">
                <a16:creationId xmlns:a16="http://schemas.microsoft.com/office/drawing/2014/main" id="{DC5DF284-9F07-4D77-BF85-FC57C4EA187C}"/>
              </a:ext>
            </a:extLst>
          </p:cNvPr>
          <p:cNvSpPr>
            <a:spLocks noGrp="1"/>
          </p:cNvSpPr>
          <p:nvPr>
            <p:ph idx="1"/>
          </p:nvPr>
        </p:nvSpPr>
        <p:spPr>
          <a:xfrm>
            <a:off x="628650" y="1409701"/>
            <a:ext cx="7886700" cy="4681538"/>
          </a:xfrm>
        </p:spPr>
        <p:txBody>
          <a:bodyPr>
            <a:normAutofit lnSpcReduction="10000"/>
          </a:bodyPr>
          <a:lstStyle/>
          <a:p>
            <a:pPr marL="0" indent="0" algn="ctr">
              <a:spcAft>
                <a:spcPts val="1200"/>
              </a:spcAft>
              <a:buNone/>
            </a:pPr>
            <a:r>
              <a:rPr lang="en-US" sz="2400" dirty="0"/>
              <a:t>We are required to modify our practices to </a:t>
            </a:r>
            <a:r>
              <a:rPr lang="en-US" sz="2400" b="1" dirty="0"/>
              <a:t>provide religious accommodations </a:t>
            </a:r>
            <a:r>
              <a:rPr lang="en-US" sz="2400" dirty="0"/>
              <a:t>for customers as long as it does not fundamentally alter the program or cause an undue hardship.</a:t>
            </a:r>
          </a:p>
          <a:p>
            <a:pPr marL="347472" indent="-347472">
              <a:spcAft>
                <a:spcPts val="1200"/>
              </a:spcAft>
            </a:pPr>
            <a:r>
              <a:rPr lang="en-US" sz="2000" dirty="0"/>
              <a:t>Applies to people who </a:t>
            </a:r>
            <a:r>
              <a:rPr lang="en-US" sz="2000" b="1" dirty="0"/>
              <a:t>practice traditional, organized religions</a:t>
            </a:r>
            <a:r>
              <a:rPr lang="en-US" sz="2000" dirty="0"/>
              <a:t>, such as Buddhism, Christianity, Hinduism, Islam, and Judaism, and </a:t>
            </a:r>
            <a:r>
              <a:rPr lang="en-US" sz="2000" b="1" dirty="0"/>
              <a:t>others who have sincerely held religious, ethical or moral beliefs.</a:t>
            </a:r>
          </a:p>
          <a:p>
            <a:pPr marL="347472" indent="-347472">
              <a:spcAft>
                <a:spcPts val="1200"/>
              </a:spcAft>
            </a:pPr>
            <a:r>
              <a:rPr lang="en-US" sz="2000" b="1" dirty="0"/>
              <a:t>People practice religions in different ways</a:t>
            </a:r>
            <a:r>
              <a:rPr lang="en-US" sz="2000" dirty="0"/>
              <a:t>. Some practices are religious for one person, but not for others, such as not working or taking classes on Saturday or on Sunday, or wearing specific clothing. A practice is religious if the customer's reason for the practice is religious.</a:t>
            </a:r>
          </a:p>
          <a:p>
            <a:pPr marL="347472" indent="-347472">
              <a:spcAft>
                <a:spcPts val="1200"/>
              </a:spcAft>
            </a:pPr>
            <a:r>
              <a:rPr lang="en-US" sz="2000" b="1" dirty="0"/>
              <a:t>Political, social, personal or economic preferences are not </a:t>
            </a:r>
            <a:r>
              <a:rPr lang="en-US" sz="2000" dirty="0"/>
              <a:t>considered </a:t>
            </a:r>
            <a:r>
              <a:rPr lang="en-US" sz="2000" b="1" dirty="0"/>
              <a:t>religious</a:t>
            </a:r>
            <a:r>
              <a:rPr lang="en-US" sz="2000" dirty="0"/>
              <a:t> under these rules.</a:t>
            </a:r>
          </a:p>
          <a:p>
            <a:endParaRPr lang="en-US" dirty="0"/>
          </a:p>
        </p:txBody>
      </p:sp>
    </p:spTree>
    <p:extLst>
      <p:ext uri="{BB962C8B-B14F-4D97-AF65-F5344CB8AC3E}">
        <p14:creationId xmlns:p14="http://schemas.microsoft.com/office/powerpoint/2010/main" val="407984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48B0-8EEC-48EE-A660-8D4BCA661B3C}"/>
              </a:ext>
            </a:extLst>
          </p:cNvPr>
          <p:cNvSpPr>
            <a:spLocks noGrp="1"/>
          </p:cNvSpPr>
          <p:nvPr>
            <p:ph type="title"/>
          </p:nvPr>
        </p:nvSpPr>
        <p:spPr>
          <a:xfrm>
            <a:off x="628650" y="365127"/>
            <a:ext cx="7886700" cy="1082674"/>
          </a:xfrm>
        </p:spPr>
        <p:txBody>
          <a:bodyPr>
            <a:normAutofit/>
          </a:bodyPr>
          <a:lstStyle/>
          <a:p>
            <a:pPr algn="ctr"/>
            <a:r>
              <a:rPr lang="en-US" sz="3200" dirty="0"/>
              <a:t>Religious Accommodation Examples</a:t>
            </a:r>
          </a:p>
        </p:txBody>
      </p:sp>
      <p:sp>
        <p:nvSpPr>
          <p:cNvPr id="3" name="Content Placeholder 2">
            <a:extLst>
              <a:ext uri="{FF2B5EF4-FFF2-40B4-BE49-F238E27FC236}">
                <a16:creationId xmlns:a16="http://schemas.microsoft.com/office/drawing/2014/main" id="{654ACE3D-543F-4BBD-90CF-71A29AD11680}"/>
              </a:ext>
            </a:extLst>
          </p:cNvPr>
          <p:cNvSpPr>
            <a:spLocks noGrp="1"/>
          </p:cNvSpPr>
          <p:nvPr>
            <p:ph idx="1"/>
          </p:nvPr>
        </p:nvSpPr>
        <p:spPr/>
        <p:txBody>
          <a:bodyPr>
            <a:noAutofit/>
          </a:bodyPr>
          <a:lstStyle/>
          <a:p>
            <a:pPr marL="0" indent="0">
              <a:buNone/>
            </a:pPr>
            <a:r>
              <a:rPr lang="en-US" sz="2000" dirty="0"/>
              <a:t>Examples of accommodations you might need to provide, if requested:</a:t>
            </a:r>
          </a:p>
          <a:p>
            <a:pPr marL="804672" lvl="1" indent="-347472">
              <a:spcBef>
                <a:spcPts val="1000"/>
              </a:spcBef>
              <a:buFont typeface="Symbol" panose="05050102010706020507" pitchFamily="18" charset="2"/>
              <a:buChar char="®"/>
            </a:pPr>
            <a:r>
              <a:rPr lang="en-US" sz="2000" dirty="0"/>
              <a:t>Breaks at certain times for prayer.</a:t>
            </a:r>
          </a:p>
          <a:p>
            <a:pPr marL="804672" lvl="1" indent="-347472">
              <a:spcBef>
                <a:spcPts val="1000"/>
              </a:spcBef>
              <a:buFont typeface="Symbol" panose="05050102010706020507" pitchFamily="18" charset="2"/>
              <a:buChar char="®"/>
            </a:pPr>
            <a:r>
              <a:rPr lang="en-US" sz="2000" dirty="0"/>
              <a:t>Use of an empty room or quiet hallway if available for prayer.</a:t>
            </a:r>
          </a:p>
          <a:p>
            <a:pPr marL="804672" lvl="1" indent="-347472">
              <a:spcBef>
                <a:spcPts val="1000"/>
              </a:spcBef>
              <a:buFont typeface="Symbol" panose="05050102010706020507" pitchFamily="18" charset="2"/>
              <a:buChar char="®"/>
            </a:pPr>
            <a:r>
              <a:rPr lang="en-US" sz="2000" dirty="0"/>
              <a:t>Ability to attend a class or event on a different day.</a:t>
            </a:r>
          </a:p>
          <a:p>
            <a:pPr marL="804672" lvl="1" indent="-347472">
              <a:spcBef>
                <a:spcPts val="1000"/>
              </a:spcBef>
              <a:spcAft>
                <a:spcPts val="1200"/>
              </a:spcAft>
              <a:buFont typeface="Symbol" panose="05050102010706020507" pitchFamily="18" charset="2"/>
              <a:buChar char="®"/>
            </a:pPr>
            <a:r>
              <a:rPr lang="en-US" sz="2000" dirty="0"/>
              <a:t>Allowed to wear a head covering or specific clothing.</a:t>
            </a:r>
          </a:p>
          <a:p>
            <a:pPr marL="0" indent="0">
              <a:buNone/>
            </a:pPr>
            <a:r>
              <a:rPr lang="en-US" sz="2000" dirty="0"/>
              <a:t>Examples of accommodations you don’t need to provide:</a:t>
            </a:r>
          </a:p>
          <a:p>
            <a:pPr marL="804672" lvl="2" indent="-347472">
              <a:spcBef>
                <a:spcPts val="1000"/>
              </a:spcBef>
              <a:buFont typeface="Symbol" panose="05050102010706020507" pitchFamily="18" charset="2"/>
              <a:buChar char="®"/>
            </a:pPr>
            <a:r>
              <a:rPr lang="en-US" dirty="0"/>
              <a:t>Create a separate permanent prayer space in </a:t>
            </a:r>
            <a:r>
              <a:rPr lang="en-US" dirty="0" err="1"/>
              <a:t>WorkSource</a:t>
            </a:r>
            <a:r>
              <a:rPr lang="en-US" dirty="0"/>
              <a:t>.</a:t>
            </a:r>
          </a:p>
          <a:p>
            <a:pPr marL="804672" lvl="2" indent="-347472">
              <a:spcBef>
                <a:spcPts val="1000"/>
              </a:spcBef>
              <a:buFont typeface="Symbol" panose="05050102010706020507" pitchFamily="18" charset="2"/>
              <a:buChar char="®"/>
            </a:pPr>
            <a:r>
              <a:rPr lang="en-US" dirty="0"/>
              <a:t>Allow a person to lead the workshop attendees in prayer (could be religious discrimination to others in the workshop).</a:t>
            </a:r>
          </a:p>
          <a:p>
            <a:endParaRPr lang="en-US" dirty="0"/>
          </a:p>
        </p:txBody>
      </p:sp>
    </p:spTree>
    <p:extLst>
      <p:ext uri="{BB962C8B-B14F-4D97-AF65-F5344CB8AC3E}">
        <p14:creationId xmlns:p14="http://schemas.microsoft.com/office/powerpoint/2010/main" val="2334138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4C55-7CA3-4D88-9DFA-0BB73B18542A}"/>
              </a:ext>
            </a:extLst>
          </p:cNvPr>
          <p:cNvSpPr>
            <a:spLocks noGrp="1"/>
          </p:cNvSpPr>
          <p:nvPr>
            <p:ph type="title"/>
          </p:nvPr>
        </p:nvSpPr>
        <p:spPr/>
        <p:txBody>
          <a:bodyPr/>
          <a:lstStyle/>
          <a:p>
            <a:pPr algn="ctr"/>
            <a:r>
              <a:rPr lang="en-US" sz="3200" dirty="0"/>
              <a:t>Religion Small Group Exercise</a:t>
            </a:r>
          </a:p>
        </p:txBody>
      </p:sp>
      <p:sp>
        <p:nvSpPr>
          <p:cNvPr id="3" name="Content Placeholder 2">
            <a:extLst>
              <a:ext uri="{FF2B5EF4-FFF2-40B4-BE49-F238E27FC236}">
                <a16:creationId xmlns:a16="http://schemas.microsoft.com/office/drawing/2014/main" id="{43F29058-E8C3-4CC6-A8C7-BBE1D412B524}"/>
              </a:ext>
            </a:extLst>
          </p:cNvPr>
          <p:cNvSpPr>
            <a:spLocks noGrp="1"/>
          </p:cNvSpPr>
          <p:nvPr>
            <p:ph idx="1"/>
          </p:nvPr>
        </p:nvSpPr>
        <p:spPr/>
        <p:txBody>
          <a:bodyPr>
            <a:normAutofit/>
          </a:bodyPr>
          <a:lstStyle/>
          <a:p>
            <a:pPr marL="0" indent="0">
              <a:buFont typeface="Wingdings" panose="05000000000000000000" pitchFamily="2" charset="2"/>
              <a:buNone/>
              <a:defRPr/>
            </a:pPr>
            <a:r>
              <a:rPr lang="en-US" altLang="en-US" sz="2200" b="1" dirty="0"/>
              <a:t>10 minutes: </a:t>
            </a:r>
            <a:r>
              <a:rPr lang="en-US" altLang="en-US" sz="2200" dirty="0"/>
              <a:t>In your small group share an example of a customer who made a request for a religious accommodation and how it was handled. If no one has an example, think of one from your own religious experience, or share one that you think could happen.</a:t>
            </a:r>
          </a:p>
          <a:p>
            <a:pPr marL="0" indent="0">
              <a:buFont typeface="Wingdings" panose="05000000000000000000" pitchFamily="2" charset="2"/>
              <a:buNone/>
              <a:defRPr/>
            </a:pPr>
            <a:endParaRPr lang="en-US" altLang="en-US" sz="2200" b="1" dirty="0"/>
          </a:p>
          <a:p>
            <a:pPr marL="0" indent="0">
              <a:buFont typeface="Wingdings" panose="05000000000000000000" pitchFamily="2" charset="2"/>
              <a:buNone/>
              <a:defRPr/>
            </a:pPr>
            <a:r>
              <a:rPr lang="en-US" altLang="en-US" sz="2200" b="1" dirty="0"/>
              <a:t>Discuss the following:</a:t>
            </a:r>
          </a:p>
          <a:p>
            <a:pPr marL="0" indent="0">
              <a:buClrTx/>
              <a:buNone/>
              <a:defRPr/>
            </a:pPr>
            <a:r>
              <a:rPr lang="en-US" altLang="en-US" sz="2200" b="1" dirty="0"/>
              <a:t>What accommodation was requested?</a:t>
            </a:r>
          </a:p>
          <a:p>
            <a:pPr marL="0" indent="0">
              <a:buClrTx/>
              <a:buNone/>
              <a:defRPr/>
            </a:pPr>
            <a:r>
              <a:rPr lang="en-US" altLang="en-US" sz="2200" b="1" dirty="0"/>
              <a:t>What was provided?</a:t>
            </a:r>
          </a:p>
          <a:p>
            <a:pPr marL="0" indent="0">
              <a:buClrTx/>
              <a:buNone/>
              <a:defRPr/>
            </a:pPr>
            <a:r>
              <a:rPr lang="en-US" altLang="en-US" sz="2200" b="1" dirty="0"/>
              <a:t>How did the customer respond?</a:t>
            </a:r>
          </a:p>
          <a:p>
            <a:endParaRPr lang="en-US" dirty="0"/>
          </a:p>
        </p:txBody>
      </p:sp>
    </p:spTree>
    <p:extLst>
      <p:ext uri="{BB962C8B-B14F-4D97-AF65-F5344CB8AC3E}">
        <p14:creationId xmlns:p14="http://schemas.microsoft.com/office/powerpoint/2010/main" val="816485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8BC38-D634-40B9-9B72-20762463C140}"/>
              </a:ext>
            </a:extLst>
          </p:cNvPr>
          <p:cNvSpPr>
            <a:spLocks noGrp="1"/>
          </p:cNvSpPr>
          <p:nvPr>
            <p:ph type="title"/>
          </p:nvPr>
        </p:nvSpPr>
        <p:spPr/>
        <p:txBody>
          <a:bodyPr/>
          <a:lstStyle/>
          <a:p>
            <a:pPr algn="ctr"/>
            <a:r>
              <a:rPr lang="en-US" sz="3200" dirty="0"/>
              <a:t>Data Collection</a:t>
            </a:r>
            <a:br>
              <a:rPr lang="en-US" dirty="0"/>
            </a:br>
            <a:r>
              <a:rPr lang="en-US" sz="2200" dirty="0"/>
              <a:t>NDP Element 6</a:t>
            </a:r>
          </a:p>
        </p:txBody>
      </p:sp>
      <p:sp>
        <p:nvSpPr>
          <p:cNvPr id="3" name="Content Placeholder 2">
            <a:extLst>
              <a:ext uri="{FF2B5EF4-FFF2-40B4-BE49-F238E27FC236}">
                <a16:creationId xmlns:a16="http://schemas.microsoft.com/office/drawing/2014/main" id="{741FA941-84FB-4A51-ACFE-3E4AE0A396D7}"/>
              </a:ext>
            </a:extLst>
          </p:cNvPr>
          <p:cNvSpPr>
            <a:spLocks noGrp="1"/>
          </p:cNvSpPr>
          <p:nvPr>
            <p:ph idx="1"/>
          </p:nvPr>
        </p:nvSpPr>
        <p:spPr/>
        <p:txBody>
          <a:bodyPr>
            <a:normAutofit fontScale="92500" lnSpcReduction="20000"/>
          </a:bodyPr>
          <a:lstStyle/>
          <a:p>
            <a:pPr marL="0" indent="0" algn="ctr">
              <a:lnSpc>
                <a:spcPct val="100000"/>
              </a:lnSpc>
              <a:spcAft>
                <a:spcPts val="1200"/>
              </a:spcAft>
              <a:buNone/>
            </a:pPr>
            <a:r>
              <a:rPr lang="en-US" sz="2200" dirty="0" err="1"/>
              <a:t>WorkSource</a:t>
            </a:r>
            <a:r>
              <a:rPr lang="en-US" sz="2200" dirty="0"/>
              <a:t> is required to collect and report customer </a:t>
            </a:r>
            <a:r>
              <a:rPr lang="en-US" sz="2200" b="1" dirty="0"/>
              <a:t>equal opportunity </a:t>
            </a:r>
            <a:r>
              <a:rPr lang="en-US" sz="2200" dirty="0"/>
              <a:t>demographic information to ensure accessibility to services for all customers.</a:t>
            </a:r>
          </a:p>
          <a:p>
            <a:pPr marL="347472" indent="-347472">
              <a:lnSpc>
                <a:spcPct val="100000"/>
              </a:lnSpc>
            </a:pPr>
            <a:r>
              <a:rPr lang="en-US" sz="2200" dirty="0"/>
              <a:t>Data we collect include:</a:t>
            </a:r>
          </a:p>
          <a:p>
            <a:pPr marL="804672" lvl="2" indent="-347472">
              <a:lnSpc>
                <a:spcPct val="110000"/>
              </a:lnSpc>
              <a:spcBef>
                <a:spcPts val="1000"/>
              </a:spcBef>
              <a:buFont typeface="Symbol" panose="05050102010706020507" pitchFamily="18" charset="2"/>
              <a:buChar char="®"/>
            </a:pPr>
            <a:r>
              <a:rPr lang="en-US" sz="2200" dirty="0"/>
              <a:t>Race/Ethnicity</a:t>
            </a:r>
          </a:p>
          <a:p>
            <a:pPr marL="804672" lvl="2" indent="-347472">
              <a:lnSpc>
                <a:spcPct val="110000"/>
              </a:lnSpc>
              <a:spcBef>
                <a:spcPts val="1000"/>
              </a:spcBef>
              <a:buFont typeface="Symbol" panose="05050102010706020507" pitchFamily="18" charset="2"/>
              <a:buChar char="®"/>
            </a:pPr>
            <a:r>
              <a:rPr lang="en-US" sz="2200" dirty="0"/>
              <a:t>Sex</a:t>
            </a:r>
          </a:p>
          <a:p>
            <a:pPr marL="804672" lvl="2" indent="-347472">
              <a:lnSpc>
                <a:spcPct val="110000"/>
              </a:lnSpc>
              <a:spcBef>
                <a:spcPts val="1000"/>
              </a:spcBef>
              <a:buFont typeface="Symbol" panose="05050102010706020507" pitchFamily="18" charset="2"/>
              <a:buChar char="®"/>
            </a:pPr>
            <a:r>
              <a:rPr lang="en-US" sz="2200" dirty="0"/>
              <a:t>Age</a:t>
            </a:r>
          </a:p>
          <a:p>
            <a:pPr marL="804672" lvl="2" indent="-347472">
              <a:lnSpc>
                <a:spcPct val="110000"/>
              </a:lnSpc>
              <a:spcBef>
                <a:spcPts val="1000"/>
              </a:spcBef>
              <a:buFont typeface="Symbol" panose="05050102010706020507" pitchFamily="18" charset="2"/>
              <a:buChar char="®"/>
            </a:pPr>
            <a:r>
              <a:rPr lang="en-US" sz="2200" dirty="0"/>
              <a:t>Disability status</a:t>
            </a:r>
          </a:p>
          <a:p>
            <a:pPr marL="804672" lvl="2" indent="-347472">
              <a:lnSpc>
                <a:spcPct val="110000"/>
              </a:lnSpc>
              <a:spcBef>
                <a:spcPts val="1000"/>
              </a:spcBef>
              <a:spcAft>
                <a:spcPts val="1200"/>
              </a:spcAft>
              <a:buFont typeface="Symbol" panose="05050102010706020507" pitchFamily="18" charset="2"/>
              <a:buChar char="®"/>
            </a:pPr>
            <a:r>
              <a:rPr lang="en-US" sz="2200" dirty="0"/>
              <a:t>LEP and Preferred Language</a:t>
            </a:r>
          </a:p>
          <a:p>
            <a:pPr marL="347472" indent="-347472">
              <a:lnSpc>
                <a:spcPct val="100000"/>
              </a:lnSpc>
            </a:pPr>
            <a:r>
              <a:rPr lang="en-US" sz="2200" dirty="0"/>
              <a:t>Data may only be requested on a voluntary basis.</a:t>
            </a:r>
          </a:p>
          <a:p>
            <a:pPr marL="347472" indent="-347472">
              <a:lnSpc>
                <a:spcPct val="100000"/>
              </a:lnSpc>
            </a:pPr>
            <a:r>
              <a:rPr lang="en-US" sz="2200" dirty="0"/>
              <a:t>Data must be kept confidential to protect customers’ privacy.</a:t>
            </a:r>
          </a:p>
          <a:p>
            <a:endParaRPr lang="en-US" dirty="0"/>
          </a:p>
        </p:txBody>
      </p:sp>
      <p:pic>
        <p:nvPicPr>
          <p:cNvPr id="7" name="Graphic 6" descr="Bar chart">
            <a:extLst>
              <a:ext uri="{FF2B5EF4-FFF2-40B4-BE49-F238E27FC236}">
                <a16:creationId xmlns:a16="http://schemas.microsoft.com/office/drawing/2014/main" id="{8FFE21E1-080C-42AB-84DD-4CFB281CCD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41519" y="570707"/>
            <a:ext cx="914400" cy="914400"/>
          </a:xfrm>
          <a:prstGeom prst="rect">
            <a:avLst/>
          </a:prstGeom>
        </p:spPr>
      </p:pic>
    </p:spTree>
    <p:extLst>
      <p:ext uri="{BB962C8B-B14F-4D97-AF65-F5344CB8AC3E}">
        <p14:creationId xmlns:p14="http://schemas.microsoft.com/office/powerpoint/2010/main" val="1255624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8BDC-DBEB-4E0B-BFC6-FDCE8B7B4EDB}"/>
              </a:ext>
            </a:extLst>
          </p:cNvPr>
          <p:cNvSpPr>
            <a:spLocks noGrp="1"/>
          </p:cNvSpPr>
          <p:nvPr>
            <p:ph type="title"/>
          </p:nvPr>
        </p:nvSpPr>
        <p:spPr>
          <a:xfrm>
            <a:off x="628650" y="365126"/>
            <a:ext cx="7886700" cy="1325563"/>
          </a:xfrm>
        </p:spPr>
        <p:txBody>
          <a:bodyPr>
            <a:normAutofit/>
          </a:bodyPr>
          <a:lstStyle/>
          <a:p>
            <a:pPr algn="ctr"/>
            <a:r>
              <a:rPr lang="en-US" sz="3200" dirty="0"/>
              <a:t>Monitoring for Compliance</a:t>
            </a:r>
            <a:br>
              <a:rPr lang="en-US" sz="3200" dirty="0"/>
            </a:br>
            <a:r>
              <a:rPr lang="en-US" sz="2200" dirty="0"/>
              <a:t>NDP Element 7</a:t>
            </a:r>
          </a:p>
        </p:txBody>
      </p:sp>
      <p:sp>
        <p:nvSpPr>
          <p:cNvPr id="3" name="Content Placeholder 2">
            <a:extLst>
              <a:ext uri="{FF2B5EF4-FFF2-40B4-BE49-F238E27FC236}">
                <a16:creationId xmlns:a16="http://schemas.microsoft.com/office/drawing/2014/main" id="{D48939D8-BEB0-475D-82C7-2270804897DC}"/>
              </a:ext>
            </a:extLst>
          </p:cNvPr>
          <p:cNvSpPr>
            <a:spLocks noGrp="1"/>
          </p:cNvSpPr>
          <p:nvPr>
            <p:ph idx="1"/>
          </p:nvPr>
        </p:nvSpPr>
        <p:spPr>
          <a:xfrm>
            <a:off x="628650" y="1825625"/>
            <a:ext cx="7886700" cy="3489325"/>
          </a:xfrm>
        </p:spPr>
        <p:txBody>
          <a:bodyPr>
            <a:noAutofit/>
          </a:bodyPr>
          <a:lstStyle/>
          <a:p>
            <a:pPr marL="347472" indent="-347472"/>
            <a:r>
              <a:rPr lang="en-US" sz="2000" dirty="0"/>
              <a:t>The Local EO Officer monitors </a:t>
            </a:r>
            <a:r>
              <a:rPr lang="en-US" sz="2000" dirty="0" err="1"/>
              <a:t>WorkSource</a:t>
            </a:r>
            <a:r>
              <a:rPr lang="en-US" sz="2000" dirty="0"/>
              <a:t> centers and service providers for compliance with the EO and nondiscrimination requirements including:</a:t>
            </a:r>
          </a:p>
          <a:p>
            <a:pPr marL="804672" lvl="2" indent="-347472">
              <a:spcBef>
                <a:spcPts val="1000"/>
              </a:spcBef>
              <a:buFont typeface="Symbol" panose="05050102010706020507" pitchFamily="18" charset="2"/>
              <a:buChar char="®"/>
            </a:pPr>
            <a:r>
              <a:rPr lang="en-US" dirty="0"/>
              <a:t>WIOA and/or LWDB Equal Opportunity Policies</a:t>
            </a:r>
          </a:p>
          <a:p>
            <a:pPr marL="804672" lvl="2" indent="-347472">
              <a:spcBef>
                <a:spcPts val="1000"/>
              </a:spcBef>
              <a:buFont typeface="Symbol" panose="05050102010706020507" pitchFamily="18" charset="2"/>
              <a:buChar char="®"/>
            </a:pPr>
            <a:r>
              <a:rPr lang="en-US" dirty="0"/>
              <a:t>Washington State Nondiscrimination Plan</a:t>
            </a:r>
          </a:p>
          <a:p>
            <a:pPr marL="804672" lvl="2" indent="-347472">
              <a:spcBef>
                <a:spcPts val="1000"/>
              </a:spcBef>
              <a:buFont typeface="Symbol" panose="05050102010706020507" pitchFamily="18" charset="2"/>
              <a:buChar char="®"/>
            </a:pPr>
            <a:r>
              <a:rPr lang="en-US" dirty="0"/>
              <a:t>Section 188 of the Workforce Innovation and Opportunity Act</a:t>
            </a:r>
          </a:p>
          <a:p>
            <a:pPr marL="804672" lvl="2" indent="-347472">
              <a:spcBef>
                <a:spcPts val="1000"/>
              </a:spcBef>
              <a:spcAft>
                <a:spcPts val="1200"/>
              </a:spcAft>
              <a:buFont typeface="Symbol" panose="05050102010706020507" pitchFamily="18" charset="2"/>
              <a:buChar char="®"/>
            </a:pPr>
            <a:r>
              <a:rPr lang="en-US" dirty="0"/>
              <a:t>Title VI of the Civil Rights Act of 1964, as amended</a:t>
            </a:r>
          </a:p>
          <a:p>
            <a:pPr marL="347472" indent="-347472"/>
            <a:r>
              <a:rPr lang="en-US" sz="2000" dirty="0"/>
              <a:t>The State-Level EO Officer monitors LWDBs and spot-checks their centers and service providers.</a:t>
            </a:r>
          </a:p>
          <a:p>
            <a:endParaRPr lang="en-US" dirty="0"/>
          </a:p>
        </p:txBody>
      </p:sp>
      <p:pic>
        <p:nvPicPr>
          <p:cNvPr id="11" name="Graphic 10" descr="Laptop Secure">
            <a:extLst>
              <a:ext uri="{FF2B5EF4-FFF2-40B4-BE49-F238E27FC236}">
                <a16:creationId xmlns:a16="http://schemas.microsoft.com/office/drawing/2014/main" id="{E5E031D1-C468-425F-B83B-BC1F197C31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6351" y="5181600"/>
            <a:ext cx="1511298" cy="1511298"/>
          </a:xfrm>
          <a:prstGeom prst="rect">
            <a:avLst/>
          </a:prstGeom>
        </p:spPr>
      </p:pic>
    </p:spTree>
    <p:extLst>
      <p:ext uri="{BB962C8B-B14F-4D97-AF65-F5344CB8AC3E}">
        <p14:creationId xmlns:p14="http://schemas.microsoft.com/office/powerpoint/2010/main" val="3574776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8D3AC-35FF-4DA6-B0E8-8EF0F66ED3A8}"/>
              </a:ext>
            </a:extLst>
          </p:cNvPr>
          <p:cNvSpPr>
            <a:spLocks noGrp="1"/>
          </p:cNvSpPr>
          <p:nvPr>
            <p:ph type="title"/>
          </p:nvPr>
        </p:nvSpPr>
        <p:spPr/>
        <p:txBody>
          <a:bodyPr>
            <a:normAutofit/>
          </a:bodyPr>
          <a:lstStyle/>
          <a:p>
            <a:pPr algn="ctr"/>
            <a:r>
              <a:rPr lang="en-US" sz="3200" dirty="0"/>
              <a:t>Discrimination</a:t>
            </a:r>
            <a:br>
              <a:rPr lang="en-US" dirty="0"/>
            </a:br>
            <a:r>
              <a:rPr lang="en-US" sz="2200" dirty="0"/>
              <a:t>NDP Element 8</a:t>
            </a:r>
          </a:p>
        </p:txBody>
      </p:sp>
      <p:sp>
        <p:nvSpPr>
          <p:cNvPr id="3" name="Content Placeholder 2">
            <a:extLst>
              <a:ext uri="{FF2B5EF4-FFF2-40B4-BE49-F238E27FC236}">
                <a16:creationId xmlns:a16="http://schemas.microsoft.com/office/drawing/2014/main" id="{583189FA-72D2-4C6F-B9CC-D246F0992CAA}"/>
              </a:ext>
            </a:extLst>
          </p:cNvPr>
          <p:cNvSpPr>
            <a:spLocks noGrp="1"/>
          </p:cNvSpPr>
          <p:nvPr>
            <p:ph idx="1"/>
          </p:nvPr>
        </p:nvSpPr>
        <p:spPr>
          <a:xfrm>
            <a:off x="628650" y="1474231"/>
            <a:ext cx="7886700" cy="784225"/>
          </a:xfrm>
        </p:spPr>
        <p:txBody>
          <a:bodyPr/>
          <a:lstStyle/>
          <a:p>
            <a:pPr marL="0" indent="0" algn="ctr">
              <a:buNone/>
            </a:pPr>
            <a:r>
              <a:rPr lang="en-US" sz="2000" dirty="0" err="1"/>
              <a:t>WorkSource</a:t>
            </a:r>
            <a:r>
              <a:rPr lang="en-US" sz="2000" dirty="0"/>
              <a:t> customers and staff have a right to participate in services and employment without being subjected to illegal discrimination.</a:t>
            </a:r>
          </a:p>
          <a:p>
            <a:endParaRPr lang="en-US" dirty="0"/>
          </a:p>
        </p:txBody>
      </p:sp>
      <p:sp>
        <p:nvSpPr>
          <p:cNvPr id="7" name="Rectangle 6">
            <a:extLst>
              <a:ext uri="{FF2B5EF4-FFF2-40B4-BE49-F238E27FC236}">
                <a16:creationId xmlns:a16="http://schemas.microsoft.com/office/drawing/2014/main" id="{400B19A5-3A20-48A2-B26C-0C804FC745A4}"/>
              </a:ext>
            </a:extLst>
          </p:cNvPr>
          <p:cNvSpPr/>
          <p:nvPr/>
        </p:nvSpPr>
        <p:spPr>
          <a:xfrm>
            <a:off x="3319461" y="2444182"/>
            <a:ext cx="2505075" cy="461665"/>
          </a:xfrm>
          <a:prstGeom prst="rect">
            <a:avLst/>
          </a:prstGeom>
        </p:spPr>
        <p:txBody>
          <a:bodyPr wrap="square">
            <a:spAutoFit/>
          </a:bodyPr>
          <a:lstStyle/>
          <a:p>
            <a:r>
              <a:rPr lang="en-US" sz="2400" dirty="0"/>
              <a:t>Prohibited Factors</a:t>
            </a:r>
          </a:p>
        </p:txBody>
      </p:sp>
      <p:graphicFrame>
        <p:nvGraphicFramePr>
          <p:cNvPr id="5" name="Table 4" descr="Shows the prohibiting factors and which law covers those factors. Starts with federal law, then state, then recipient. ">
            <a:extLst>
              <a:ext uri="{FF2B5EF4-FFF2-40B4-BE49-F238E27FC236}">
                <a16:creationId xmlns:a16="http://schemas.microsoft.com/office/drawing/2014/main" id="{150DC87F-C04B-49C1-80AA-67615A444F48}"/>
              </a:ext>
            </a:extLst>
          </p:cNvPr>
          <p:cNvGraphicFramePr>
            <a:graphicFrameLocks noGrp="1"/>
          </p:cNvGraphicFramePr>
          <p:nvPr>
            <p:extLst>
              <p:ext uri="{D42A27DB-BD31-4B8C-83A1-F6EECF244321}">
                <p14:modId xmlns:p14="http://schemas.microsoft.com/office/powerpoint/2010/main" val="1158249062"/>
              </p:ext>
            </p:extLst>
          </p:nvPr>
        </p:nvGraphicFramePr>
        <p:xfrm>
          <a:off x="877489" y="3002886"/>
          <a:ext cx="7389020" cy="3489988"/>
        </p:xfrm>
        <a:graphic>
          <a:graphicData uri="http://schemas.openxmlformats.org/drawingml/2006/table">
            <a:tbl>
              <a:tblPr firstCol="1" bandRow="1">
                <a:tableStyleId>{073A0DAA-6AF3-43AB-8588-CEC1D06C72B9}</a:tableStyleId>
              </a:tblPr>
              <a:tblGrid>
                <a:gridCol w="1838319">
                  <a:extLst>
                    <a:ext uri="{9D8B030D-6E8A-4147-A177-3AD203B41FA5}">
                      <a16:colId xmlns:a16="http://schemas.microsoft.com/office/drawing/2014/main" val="3619328427"/>
                    </a:ext>
                  </a:extLst>
                </a:gridCol>
                <a:gridCol w="1480868">
                  <a:extLst>
                    <a:ext uri="{9D8B030D-6E8A-4147-A177-3AD203B41FA5}">
                      <a16:colId xmlns:a16="http://schemas.microsoft.com/office/drawing/2014/main" val="20000"/>
                    </a:ext>
                  </a:extLst>
                </a:gridCol>
                <a:gridCol w="2404560">
                  <a:extLst>
                    <a:ext uri="{9D8B030D-6E8A-4147-A177-3AD203B41FA5}">
                      <a16:colId xmlns:a16="http://schemas.microsoft.com/office/drawing/2014/main" val="345942308"/>
                    </a:ext>
                  </a:extLst>
                </a:gridCol>
                <a:gridCol w="1665273">
                  <a:extLst>
                    <a:ext uri="{9D8B030D-6E8A-4147-A177-3AD203B41FA5}">
                      <a16:colId xmlns:a16="http://schemas.microsoft.com/office/drawing/2014/main" val="2787639398"/>
                    </a:ext>
                  </a:extLst>
                </a:gridCol>
              </a:tblGrid>
              <a:tr h="11582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t>Federal Law</a:t>
                      </a:r>
                      <a:endParaRPr lang="en-US" sz="1800" dirty="0">
                        <a:latin typeface="Verdana" panose="020B0604030504040204" pitchFamily="34" charset="0"/>
                        <a:ea typeface="Verdana" panose="020B0604030504040204" pitchFamily="34" charset="0"/>
                      </a:endParaRPr>
                    </a:p>
                  </a:txBody>
                  <a:tcPr marL="68580" marR="68580" marT="34297" marB="34297"/>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Race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Sex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Disability</a:t>
                      </a:r>
                      <a:endParaRPr lang="en-US" sz="1800" dirty="0">
                        <a:latin typeface="Verdana" panose="020B0604030504040204" pitchFamily="34" charset="0"/>
                        <a:ea typeface="Verdana" panose="020B0604030504040204" pitchFamily="34" charset="0"/>
                      </a:endParaRPr>
                    </a:p>
                  </a:txBody>
                  <a:tcPr marL="68580" marR="68580" marT="34297" marB="34297"/>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Color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National</a:t>
                      </a:r>
                      <a:r>
                        <a:rPr lang="en-US" sz="1800" baseline="0" dirty="0"/>
                        <a:t> Origin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Political Affiliation</a:t>
                      </a:r>
                      <a:r>
                        <a:rPr lang="en-US" sz="1800" baseline="0" dirty="0"/>
                        <a:t> or </a:t>
                      </a:r>
                      <a:r>
                        <a:rPr lang="en-US" sz="1800" dirty="0"/>
                        <a:t>Belief</a:t>
                      </a:r>
                      <a:endParaRPr lang="en-US" sz="1800" dirty="0">
                        <a:latin typeface="Verdana" panose="020B0604030504040204" pitchFamily="34" charset="0"/>
                        <a:ea typeface="Verdana" panose="020B0604030504040204" pitchFamily="34" charset="0"/>
                      </a:endParaRPr>
                    </a:p>
                  </a:txBody>
                  <a:tcPr marL="68580" marR="68580" marT="34297" marB="34297"/>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Religion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Retaliation</a:t>
                      </a:r>
                      <a:endParaRPr lang="en-US" sz="1800" dirty="0">
                        <a:latin typeface="Verdana" panose="020B0604030504040204" pitchFamily="34" charset="0"/>
                        <a:ea typeface="Verdana" panose="020B0604030504040204" pitchFamily="34" charset="0"/>
                        <a:cs typeface="Calibri" panose="020F0502020204030204" pitchFamily="34" charset="0"/>
                      </a:endParaRPr>
                    </a:p>
                  </a:txBody>
                  <a:tcPr marL="68580" marR="68580" marT="34297" marB="34297"/>
                </a:tc>
                <a:extLst>
                  <a:ext uri="{0D108BD9-81ED-4DB2-BD59-A6C34878D82A}">
                    <a16:rowId xmlns:a16="http://schemas.microsoft.com/office/drawing/2014/main" val="10000"/>
                  </a:ext>
                </a:extLst>
              </a:tr>
              <a:tr h="1158240">
                <a:tc>
                  <a:txBody>
                    <a:bodyPr/>
                    <a:lstStyle/>
                    <a:p>
                      <a:pPr marL="0" lvl="0" indent="0">
                        <a:buFont typeface="Wingdings" panose="05000000000000000000" pitchFamily="2" charset="2"/>
                        <a:buNone/>
                      </a:pPr>
                      <a:r>
                        <a:rPr lang="en-US" sz="1800" dirty="0"/>
                        <a:t>WA State Law</a:t>
                      </a:r>
                      <a:endParaRPr lang="en-US" sz="1800" dirty="0">
                        <a:latin typeface="Verdana" panose="020B0604030504040204" pitchFamily="34" charset="0"/>
                        <a:ea typeface="Verdana" panose="020B0604030504040204" pitchFamily="34" charset="0"/>
                      </a:endParaRPr>
                    </a:p>
                  </a:txBody>
                  <a:tcPr marL="68580" marR="68580" marT="34297" marB="34297"/>
                </a:tc>
                <a:tc gridSpan="3">
                  <a:txBody>
                    <a:bodyPr/>
                    <a:lstStyle/>
                    <a:p>
                      <a:pPr marL="285750" indent="-285750">
                        <a:buFont typeface="Wingdings" panose="05000000000000000000" pitchFamily="2" charset="2"/>
                        <a:buChar char="§"/>
                      </a:pPr>
                      <a:r>
                        <a:rPr lang="en-US" sz="1800" baseline="0" dirty="0"/>
                        <a:t>Federal Law Plus:</a:t>
                      </a:r>
                    </a:p>
                    <a:p>
                      <a:pPr marL="742950" lvl="1" indent="-285750">
                        <a:buFont typeface="Arial" panose="020B0604020202020204" pitchFamily="34" charset="0"/>
                        <a:buChar char="•"/>
                      </a:pPr>
                      <a:r>
                        <a:rPr lang="en-US" sz="1800" dirty="0"/>
                        <a:t>Marital</a:t>
                      </a:r>
                      <a:r>
                        <a:rPr lang="en-US" sz="1800" baseline="0" dirty="0"/>
                        <a:t> Status</a:t>
                      </a:r>
                    </a:p>
                    <a:p>
                      <a:pPr marL="742950" lvl="1" indent="-285750">
                        <a:buFont typeface="Arial" panose="020B0604020202020204" pitchFamily="34" charset="0"/>
                        <a:buChar char="•"/>
                      </a:pPr>
                      <a:r>
                        <a:rPr lang="en-US" sz="1800" baseline="0" dirty="0"/>
                        <a:t>Honorably Discharged Veterans &amp; Military Status</a:t>
                      </a:r>
                      <a:endParaRPr lang="en-US" sz="1800" dirty="0">
                        <a:latin typeface="Verdana" panose="020B0604030504040204" pitchFamily="34" charset="0"/>
                        <a:ea typeface="Verdana" panose="020B0604030504040204" pitchFamily="34" charset="0"/>
                      </a:endParaRPr>
                    </a:p>
                  </a:txBody>
                  <a:tcPr marL="68580" marR="68580" marT="34297" marB="34297"/>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10001"/>
                  </a:ext>
                </a:extLst>
              </a:tr>
              <a:tr h="1158240">
                <a:tc>
                  <a:txBody>
                    <a:bodyPr/>
                    <a:lstStyle/>
                    <a:p>
                      <a:r>
                        <a:rPr lang="en-US" sz="1800" dirty="0"/>
                        <a:t>Recipients</a:t>
                      </a:r>
                      <a:endParaRPr lang="en-US" sz="1800" dirty="0">
                        <a:latin typeface="Verdana" panose="020B0604030504040204" pitchFamily="34" charset="0"/>
                        <a:ea typeface="Verdana" panose="020B0604030504040204" pitchFamily="34" charset="0"/>
                      </a:endParaRPr>
                    </a:p>
                  </a:txBody>
                  <a:tcPr marL="68580" marR="68580" marT="34297" marB="34297"/>
                </a:tc>
                <a:tc gridSpan="3">
                  <a:txBody>
                    <a:bodyPr/>
                    <a:lstStyle/>
                    <a:p>
                      <a:pPr marL="285750" indent="-285750">
                        <a:buFont typeface="Wingdings" panose="05000000000000000000" pitchFamily="2" charset="2"/>
                        <a:buChar char="§"/>
                      </a:pPr>
                      <a:r>
                        <a:rPr kumimoji="0" lang="en-US" sz="1800" kern="1200" baseline="0" dirty="0"/>
                        <a:t>Federal and State Laws Plus:</a:t>
                      </a:r>
                    </a:p>
                    <a:p>
                      <a:pPr marL="742950" lvl="1" indent="-285750">
                        <a:buFont typeface="Arial" panose="020B0604020202020204" pitchFamily="34" charset="0"/>
                        <a:buChar char="•"/>
                      </a:pPr>
                      <a:r>
                        <a:rPr kumimoji="0" lang="en-US" sz="1800" kern="1200" baseline="0" dirty="0"/>
                        <a:t>Citizenship Status </a:t>
                      </a:r>
                    </a:p>
                    <a:p>
                      <a:pPr marL="742950" lvl="1" indent="-285750">
                        <a:buFont typeface="Arial" panose="020B0604020202020204" pitchFamily="34" charset="0"/>
                        <a:buChar char="•"/>
                      </a:pPr>
                      <a:r>
                        <a:rPr lang="en-US" sz="1800" dirty="0"/>
                        <a:t>Participating</a:t>
                      </a:r>
                      <a:r>
                        <a:rPr lang="en-US" sz="1800" baseline="0" dirty="0"/>
                        <a:t> in WIOA Program or activity</a:t>
                      </a:r>
                      <a:endParaRPr kumimoji="0" lang="en-US" sz="1800" kern="1200" baseline="0" dirty="0"/>
                    </a:p>
                    <a:p>
                      <a:pPr marL="285750" indent="-285750">
                        <a:buFont typeface="Arial" panose="020B0604020202020204" pitchFamily="34" charset="0"/>
                        <a:buChar char="•"/>
                      </a:pPr>
                      <a:endParaRPr lang="en-US" sz="1800" dirty="0">
                        <a:latin typeface="Verdana" panose="020B0604030504040204" pitchFamily="34" charset="0"/>
                        <a:ea typeface="Verdana" panose="020B0604030504040204" pitchFamily="34" charset="0"/>
                      </a:endParaRPr>
                    </a:p>
                  </a:txBody>
                  <a:tcPr marL="68580" marR="68580" marT="34297" marB="34297"/>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92638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248E-EE70-4DC3-B937-B266A3B53874}"/>
              </a:ext>
            </a:extLst>
          </p:cNvPr>
          <p:cNvSpPr>
            <a:spLocks noGrp="1"/>
          </p:cNvSpPr>
          <p:nvPr>
            <p:ph type="title"/>
          </p:nvPr>
        </p:nvSpPr>
        <p:spPr>
          <a:xfrm>
            <a:off x="628650" y="365127"/>
            <a:ext cx="7886700" cy="1025524"/>
          </a:xfrm>
        </p:spPr>
        <p:txBody>
          <a:bodyPr>
            <a:normAutofit/>
          </a:bodyPr>
          <a:lstStyle/>
          <a:p>
            <a:pPr algn="ctr"/>
            <a:r>
              <a:rPr lang="en-US" sz="3200" dirty="0"/>
              <a:t>Sex Discrimination</a:t>
            </a:r>
          </a:p>
        </p:txBody>
      </p:sp>
      <p:sp>
        <p:nvSpPr>
          <p:cNvPr id="3" name="Content Placeholder 2">
            <a:extLst>
              <a:ext uri="{FF2B5EF4-FFF2-40B4-BE49-F238E27FC236}">
                <a16:creationId xmlns:a16="http://schemas.microsoft.com/office/drawing/2014/main" id="{CAAA01BD-58CD-4CA9-99F7-C5B24FAC80A1}"/>
              </a:ext>
            </a:extLst>
          </p:cNvPr>
          <p:cNvSpPr>
            <a:spLocks noGrp="1"/>
          </p:cNvSpPr>
          <p:nvPr>
            <p:ph idx="1"/>
          </p:nvPr>
        </p:nvSpPr>
        <p:spPr>
          <a:xfrm>
            <a:off x="628650" y="1390651"/>
            <a:ext cx="7886700" cy="2962274"/>
          </a:xfrm>
        </p:spPr>
        <p:txBody>
          <a:bodyPr>
            <a:noAutofit/>
          </a:bodyPr>
          <a:lstStyle/>
          <a:p>
            <a:pPr marL="347472" indent="-347472">
              <a:spcAft>
                <a:spcPts val="1200"/>
              </a:spcAft>
            </a:pPr>
            <a:r>
              <a:rPr lang="en-US" sz="2000" dirty="0"/>
              <a:t>Sex discrimination is prohibited in federal and state law. </a:t>
            </a:r>
          </a:p>
          <a:p>
            <a:pPr marL="347472" indent="-347472"/>
            <a:r>
              <a:rPr lang="en-US" sz="2000" dirty="0"/>
              <a:t>The term sex includes, but is not limited to gender, gender identity, sexual orientation and transgender status.</a:t>
            </a:r>
          </a:p>
          <a:p>
            <a:pPr marL="804672" lvl="1" indent="-347472">
              <a:buFont typeface="Symbol" panose="05050102010706020507" pitchFamily="18" charset="2"/>
              <a:buChar char="®"/>
            </a:pPr>
            <a:r>
              <a:rPr lang="en-US" sz="1800" dirty="0"/>
              <a:t>We are required to avoid gender stereotypes about how persons of a particular sex are expected to look, speak, or act.</a:t>
            </a:r>
          </a:p>
          <a:p>
            <a:pPr marL="804672" lvl="1" indent="-347472">
              <a:buFont typeface="Symbol" panose="05050102010706020507" pitchFamily="18" charset="2"/>
              <a:buChar char="®"/>
            </a:pPr>
            <a:r>
              <a:rPr lang="en-US" sz="1800" dirty="0"/>
              <a:t>Customers do not need to comply with gender dress, appearance and/or behavior, including whether or not they wear jewelry, makeup, high-heeled shoes, suits, or neckties, or act other ways you consider to be “feminine” or “masculine”.</a:t>
            </a:r>
          </a:p>
          <a:p>
            <a:pPr marL="0" indent="0">
              <a:buNone/>
            </a:pPr>
            <a:endParaRPr lang="en-US" dirty="0"/>
          </a:p>
        </p:txBody>
      </p:sp>
      <p:pic>
        <p:nvPicPr>
          <p:cNvPr id="7" name="Graphic 6" descr="Pants">
            <a:extLst>
              <a:ext uri="{FF2B5EF4-FFF2-40B4-BE49-F238E27FC236}">
                <a16:creationId xmlns:a16="http://schemas.microsoft.com/office/drawing/2014/main" id="{826DAA40-A4A9-4747-B332-06FF487658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9171" y="4850661"/>
            <a:ext cx="914400" cy="914400"/>
          </a:xfrm>
          <a:prstGeom prst="rect">
            <a:avLst/>
          </a:prstGeom>
        </p:spPr>
      </p:pic>
      <p:pic>
        <p:nvPicPr>
          <p:cNvPr id="11" name="Graphic 10" descr="Skirt">
            <a:extLst>
              <a:ext uri="{FF2B5EF4-FFF2-40B4-BE49-F238E27FC236}">
                <a16:creationId xmlns:a16="http://schemas.microsoft.com/office/drawing/2014/main" id="{BB14D4E7-174E-44D5-81B6-A21AC76DA6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50347" y="4850661"/>
            <a:ext cx="914400" cy="914400"/>
          </a:xfrm>
          <a:prstGeom prst="rect">
            <a:avLst/>
          </a:prstGeom>
        </p:spPr>
      </p:pic>
      <p:pic>
        <p:nvPicPr>
          <p:cNvPr id="15" name="Graphic 14" descr="Shoe">
            <a:extLst>
              <a:ext uri="{FF2B5EF4-FFF2-40B4-BE49-F238E27FC236}">
                <a16:creationId xmlns:a16="http://schemas.microsoft.com/office/drawing/2014/main" id="{7CF053A1-4E3E-42D3-B085-9C779414DF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31523" y="4850661"/>
            <a:ext cx="914400" cy="914400"/>
          </a:xfrm>
          <a:prstGeom prst="rect">
            <a:avLst/>
          </a:prstGeom>
        </p:spPr>
      </p:pic>
      <p:pic>
        <p:nvPicPr>
          <p:cNvPr id="17" name="Graphic 16" descr="High heel shoe">
            <a:extLst>
              <a:ext uri="{FF2B5EF4-FFF2-40B4-BE49-F238E27FC236}">
                <a16:creationId xmlns:a16="http://schemas.microsoft.com/office/drawing/2014/main" id="{D4F97F41-976B-4E40-B0AF-1F6752E099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12700" y="4850661"/>
            <a:ext cx="914400" cy="914400"/>
          </a:xfrm>
          <a:prstGeom prst="rect">
            <a:avLst/>
          </a:prstGeom>
        </p:spPr>
      </p:pic>
    </p:spTree>
    <p:extLst>
      <p:ext uri="{BB962C8B-B14F-4D97-AF65-F5344CB8AC3E}">
        <p14:creationId xmlns:p14="http://schemas.microsoft.com/office/powerpoint/2010/main" val="464296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2" descr="A cartoon unicorn that shows the distinction between the following categories: gender Identity, Gender expression/presentation, sex assigned at birth, sexually attracted to, and romantically/emotionally attracted to. ">
            <a:extLst>
              <a:ext uri="{FF2B5EF4-FFF2-40B4-BE49-F238E27FC236}">
                <a16:creationId xmlns:a16="http://schemas.microsoft.com/office/drawing/2014/main" id="{741B8764-B4A2-419C-8892-2ECE1570E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2461" y="414337"/>
            <a:ext cx="9121539" cy="6029325"/>
          </a:xfrm>
          <a:prstGeom prst="rect">
            <a:avLst/>
          </a:prstGeom>
        </p:spPr>
      </p:pic>
    </p:spTree>
    <p:extLst>
      <p:ext uri="{BB962C8B-B14F-4D97-AF65-F5344CB8AC3E}">
        <p14:creationId xmlns:p14="http://schemas.microsoft.com/office/powerpoint/2010/main" val="1786359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81F9-4C7E-477F-8779-D6A9DF86E298}"/>
              </a:ext>
            </a:extLst>
          </p:cNvPr>
          <p:cNvSpPr>
            <a:spLocks noGrp="1"/>
          </p:cNvSpPr>
          <p:nvPr>
            <p:ph type="title"/>
          </p:nvPr>
        </p:nvSpPr>
        <p:spPr>
          <a:xfrm>
            <a:off x="628650" y="365126"/>
            <a:ext cx="7886700" cy="1168399"/>
          </a:xfrm>
        </p:spPr>
        <p:txBody>
          <a:bodyPr>
            <a:normAutofit/>
          </a:bodyPr>
          <a:lstStyle/>
          <a:p>
            <a:pPr algn="ctr"/>
            <a:r>
              <a:rPr lang="en-US" sz="3200" dirty="0"/>
              <a:t>Gender Identity</a:t>
            </a:r>
          </a:p>
        </p:txBody>
      </p:sp>
      <p:sp>
        <p:nvSpPr>
          <p:cNvPr id="3" name="Content Placeholder 2">
            <a:extLst>
              <a:ext uri="{FF2B5EF4-FFF2-40B4-BE49-F238E27FC236}">
                <a16:creationId xmlns:a16="http://schemas.microsoft.com/office/drawing/2014/main" id="{2DDDAE82-6954-40A7-B30E-8A88E0F03C93}"/>
              </a:ext>
            </a:extLst>
          </p:cNvPr>
          <p:cNvSpPr>
            <a:spLocks noGrp="1"/>
          </p:cNvSpPr>
          <p:nvPr>
            <p:ph idx="1"/>
          </p:nvPr>
        </p:nvSpPr>
        <p:spPr>
          <a:xfrm>
            <a:off x="628650" y="1533525"/>
            <a:ext cx="5186364" cy="4351338"/>
          </a:xfrm>
        </p:spPr>
        <p:txBody>
          <a:bodyPr>
            <a:noAutofit/>
          </a:bodyPr>
          <a:lstStyle/>
          <a:p>
            <a:pPr marL="347472" indent="-347472">
              <a:spcAft>
                <a:spcPts val="1200"/>
              </a:spcAft>
            </a:pPr>
            <a:r>
              <a:rPr lang="en-US" sz="2000" dirty="0"/>
              <a:t>One’s internal sense of being male, female, neither of these, both, or another gender(s).</a:t>
            </a:r>
          </a:p>
          <a:p>
            <a:pPr marL="347472" indent="-347472">
              <a:spcAft>
                <a:spcPts val="1200"/>
              </a:spcAft>
            </a:pPr>
            <a:r>
              <a:rPr lang="en-US" sz="2000" dirty="0"/>
              <a:t>Everyone has a gender identity, including you.</a:t>
            </a:r>
          </a:p>
          <a:p>
            <a:pPr marL="347472" indent="-347472">
              <a:spcAft>
                <a:spcPts val="1200"/>
              </a:spcAft>
            </a:pPr>
            <a:r>
              <a:rPr lang="en-US" sz="2000" dirty="0"/>
              <a:t>For transgender people, their sex assigned at birth and their own internal sense of gender identity are not the same.</a:t>
            </a:r>
          </a:p>
          <a:p>
            <a:pPr marL="347472" indent="-347472">
              <a:spcAft>
                <a:spcPts val="1200"/>
              </a:spcAft>
            </a:pPr>
            <a:r>
              <a:rPr lang="en-US" sz="2000" dirty="0"/>
              <a:t>Female, woman, and girl, and male, man, and boy are just six common gender identities.</a:t>
            </a:r>
          </a:p>
          <a:p>
            <a:pPr marL="347472" indent="-347472">
              <a:spcAft>
                <a:spcPts val="1200"/>
              </a:spcAft>
            </a:pPr>
            <a:r>
              <a:rPr lang="en-US" sz="2000" dirty="0"/>
              <a:t>Pronouns are important to people, use the pronouns a customer shares with you, and you can offer yours. </a:t>
            </a:r>
          </a:p>
          <a:p>
            <a:endParaRPr lang="en-US" dirty="0"/>
          </a:p>
        </p:txBody>
      </p:sp>
      <p:pic>
        <p:nvPicPr>
          <p:cNvPr id="18" name="Graphic 17" descr="Person">
            <a:extLst>
              <a:ext uri="{FF2B5EF4-FFF2-40B4-BE49-F238E27FC236}">
                <a16:creationId xmlns:a16="http://schemas.microsoft.com/office/drawing/2014/main" id="{F2A40A79-7EAB-4EF6-B1F7-EE6423AFD7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2347" y="2233832"/>
            <a:ext cx="663972" cy="663972"/>
          </a:xfrm>
          <a:prstGeom prst="rect">
            <a:avLst/>
          </a:prstGeom>
        </p:spPr>
      </p:pic>
      <p:sp>
        <p:nvSpPr>
          <p:cNvPr id="11" name="Speech Bubble: Oval 10">
            <a:extLst>
              <a:ext uri="{FF2B5EF4-FFF2-40B4-BE49-F238E27FC236}">
                <a16:creationId xmlns:a16="http://schemas.microsoft.com/office/drawing/2014/main" id="{0D0EC3EF-BC54-4F1E-A468-4C7C63FFFB0E}"/>
              </a:ext>
            </a:extLst>
          </p:cNvPr>
          <p:cNvSpPr/>
          <p:nvPr/>
        </p:nvSpPr>
        <p:spPr>
          <a:xfrm>
            <a:off x="6219789" y="1572691"/>
            <a:ext cx="2114550" cy="663972"/>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My pronouns are she/ her. </a:t>
            </a:r>
          </a:p>
        </p:txBody>
      </p:sp>
      <p:pic>
        <p:nvPicPr>
          <p:cNvPr id="9" name="Graphic 8" descr="Person">
            <a:extLst>
              <a:ext uri="{FF2B5EF4-FFF2-40B4-BE49-F238E27FC236}">
                <a16:creationId xmlns:a16="http://schemas.microsoft.com/office/drawing/2014/main" id="{4BA09077-482B-4340-B4F3-4EE010E30D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9789" y="3893816"/>
            <a:ext cx="897750" cy="897750"/>
          </a:xfrm>
          <a:prstGeom prst="rect">
            <a:avLst/>
          </a:prstGeom>
        </p:spPr>
      </p:pic>
      <p:sp>
        <p:nvSpPr>
          <p:cNvPr id="13" name="Speech Bubble: Oval 12">
            <a:extLst>
              <a:ext uri="{FF2B5EF4-FFF2-40B4-BE49-F238E27FC236}">
                <a16:creationId xmlns:a16="http://schemas.microsoft.com/office/drawing/2014/main" id="{B742179C-0582-4B42-96D0-A5E1623AE96C}"/>
              </a:ext>
            </a:extLst>
          </p:cNvPr>
          <p:cNvSpPr/>
          <p:nvPr/>
        </p:nvSpPr>
        <p:spPr>
          <a:xfrm>
            <a:off x="6219789" y="2976581"/>
            <a:ext cx="2114550" cy="939116"/>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My pronouns are they/them. </a:t>
            </a:r>
          </a:p>
        </p:txBody>
      </p:sp>
      <p:pic>
        <p:nvPicPr>
          <p:cNvPr id="16" name="Graphic 15" descr="Person">
            <a:extLst>
              <a:ext uri="{FF2B5EF4-FFF2-40B4-BE49-F238E27FC236}">
                <a16:creationId xmlns:a16="http://schemas.microsoft.com/office/drawing/2014/main" id="{221A152F-AA2E-46BC-9C01-F0449A63F8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19789" y="5435988"/>
            <a:ext cx="897750" cy="897750"/>
          </a:xfrm>
          <a:prstGeom prst="rect">
            <a:avLst/>
          </a:prstGeom>
        </p:spPr>
      </p:pic>
      <p:sp>
        <p:nvSpPr>
          <p:cNvPr id="6" name="Speech Bubble: Oval 5">
            <a:extLst>
              <a:ext uri="{FF2B5EF4-FFF2-40B4-BE49-F238E27FC236}">
                <a16:creationId xmlns:a16="http://schemas.microsoft.com/office/drawing/2014/main" id="{542AB7FF-6175-4FC3-9B64-F1825AA27D49}"/>
              </a:ext>
            </a:extLst>
          </p:cNvPr>
          <p:cNvSpPr/>
          <p:nvPr/>
        </p:nvSpPr>
        <p:spPr>
          <a:xfrm>
            <a:off x="6219789" y="4864935"/>
            <a:ext cx="2114550" cy="650082"/>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My pronouns are he/ him. </a:t>
            </a:r>
          </a:p>
        </p:txBody>
      </p:sp>
    </p:spTree>
    <p:extLst>
      <p:ext uri="{BB962C8B-B14F-4D97-AF65-F5344CB8AC3E}">
        <p14:creationId xmlns:p14="http://schemas.microsoft.com/office/powerpoint/2010/main" val="257420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24059-5C01-4C7D-A02A-6E9054B69744}"/>
              </a:ext>
            </a:extLst>
          </p:cNvPr>
          <p:cNvSpPr>
            <a:spLocks noGrp="1"/>
          </p:cNvSpPr>
          <p:nvPr>
            <p:ph type="title"/>
          </p:nvPr>
        </p:nvSpPr>
        <p:spPr>
          <a:xfrm>
            <a:off x="445769" y="232248"/>
            <a:ext cx="5362956" cy="1495968"/>
          </a:xfrm>
        </p:spPr>
        <p:txBody>
          <a:bodyPr anchor="ctr">
            <a:normAutofit/>
          </a:bodyPr>
          <a:lstStyle/>
          <a:p>
            <a:pPr algn="ctr"/>
            <a:r>
              <a:rPr lang="en-US" sz="3200" dirty="0"/>
              <a:t>Gender Expression</a:t>
            </a:r>
          </a:p>
        </p:txBody>
      </p:sp>
      <p:sp>
        <p:nvSpPr>
          <p:cNvPr id="3" name="Content Placeholder 2">
            <a:extLst>
              <a:ext uri="{FF2B5EF4-FFF2-40B4-BE49-F238E27FC236}">
                <a16:creationId xmlns:a16="http://schemas.microsoft.com/office/drawing/2014/main" id="{4E73249F-479E-47C6-8091-79420123DFA0}"/>
              </a:ext>
            </a:extLst>
          </p:cNvPr>
          <p:cNvSpPr>
            <a:spLocks noGrp="1"/>
          </p:cNvSpPr>
          <p:nvPr>
            <p:ph idx="1"/>
          </p:nvPr>
        </p:nvSpPr>
        <p:spPr>
          <a:xfrm>
            <a:off x="942975" y="1276350"/>
            <a:ext cx="5445623" cy="4576191"/>
          </a:xfrm>
        </p:spPr>
        <p:txBody>
          <a:bodyPr anchor="ctr">
            <a:normAutofit/>
          </a:bodyPr>
          <a:lstStyle/>
          <a:p>
            <a:pPr marL="347472" indent="-347472">
              <a:spcAft>
                <a:spcPts val="1200"/>
              </a:spcAft>
              <a:buNone/>
            </a:pPr>
            <a:r>
              <a:rPr lang="en-US" sz="2400" dirty="0"/>
              <a:t>Gender expression and presentation:</a:t>
            </a:r>
          </a:p>
          <a:p>
            <a:pPr marL="347472" indent="-347472">
              <a:spcAft>
                <a:spcPts val="1200"/>
              </a:spcAft>
            </a:pPr>
            <a:r>
              <a:rPr lang="en-US" sz="2000" dirty="0"/>
              <a:t>The physical manifestation of one’s gender identity through clothing, hairstyle, voice, body shape, etc.</a:t>
            </a:r>
          </a:p>
          <a:p>
            <a:pPr marL="347472" indent="-347472">
              <a:spcAft>
                <a:spcPts val="1200"/>
              </a:spcAft>
            </a:pPr>
            <a:r>
              <a:rPr lang="en-US" sz="2000" dirty="0"/>
              <a:t>Most transgender people seek to make their gender expression (how they look) match their gender identity (who they are), rather than their sex assigned at birth.</a:t>
            </a:r>
          </a:p>
          <a:p>
            <a:pPr marL="0" indent="0">
              <a:buNone/>
            </a:pPr>
            <a:endParaRPr lang="en-US" sz="1700" dirty="0"/>
          </a:p>
        </p:txBody>
      </p:sp>
      <p:pic>
        <p:nvPicPr>
          <p:cNvPr id="7" name="Graphic 6" descr="Moustache">
            <a:extLst>
              <a:ext uri="{FF2B5EF4-FFF2-40B4-BE49-F238E27FC236}">
                <a16:creationId xmlns:a16="http://schemas.microsoft.com/office/drawing/2014/main" id="{F7C7CDB8-9EDF-42D3-AB78-9B2B41519E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38544" y="301752"/>
            <a:ext cx="1426464" cy="1426464"/>
          </a:xfrm>
          <a:prstGeom prst="rect">
            <a:avLst/>
          </a:prstGeom>
        </p:spPr>
      </p:pic>
      <p:pic>
        <p:nvPicPr>
          <p:cNvPr id="17" name="Graphic 16" descr="Pants">
            <a:extLst>
              <a:ext uri="{FF2B5EF4-FFF2-40B4-BE49-F238E27FC236}">
                <a16:creationId xmlns:a16="http://schemas.microsoft.com/office/drawing/2014/main" id="{AEB3843D-E052-4FD0-8FED-1D97D4053A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38544" y="1819656"/>
            <a:ext cx="1426464" cy="1426464"/>
          </a:xfrm>
          <a:prstGeom prst="rect">
            <a:avLst/>
          </a:prstGeom>
        </p:spPr>
      </p:pic>
      <p:pic>
        <p:nvPicPr>
          <p:cNvPr id="11" name="Graphic 10" descr="Skirt">
            <a:extLst>
              <a:ext uri="{FF2B5EF4-FFF2-40B4-BE49-F238E27FC236}">
                <a16:creationId xmlns:a16="http://schemas.microsoft.com/office/drawing/2014/main" id="{DDCD9F0D-F94A-4787-B4DF-DFF165A830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38544" y="3346704"/>
            <a:ext cx="1426464" cy="1426464"/>
          </a:xfrm>
          <a:prstGeom prst="rect">
            <a:avLst/>
          </a:prstGeom>
        </p:spPr>
      </p:pic>
      <p:pic>
        <p:nvPicPr>
          <p:cNvPr id="15" name="Graphic 14" descr="Long sleeve shirt">
            <a:extLst>
              <a:ext uri="{FF2B5EF4-FFF2-40B4-BE49-F238E27FC236}">
                <a16:creationId xmlns:a16="http://schemas.microsoft.com/office/drawing/2014/main" id="{4A8BFA6A-7240-489C-8EE5-E7DC3FC35C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38544" y="4873752"/>
            <a:ext cx="1426464" cy="1426464"/>
          </a:xfrm>
          <a:prstGeom prst="rect">
            <a:avLst/>
          </a:prstGeom>
        </p:spPr>
      </p:pic>
    </p:spTree>
    <p:extLst>
      <p:ext uri="{BB962C8B-B14F-4D97-AF65-F5344CB8AC3E}">
        <p14:creationId xmlns:p14="http://schemas.microsoft.com/office/powerpoint/2010/main" val="40933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4074-213B-451E-B796-CF7CEEAA5AEE}"/>
              </a:ext>
            </a:extLst>
          </p:cNvPr>
          <p:cNvSpPr>
            <a:spLocks noGrp="1"/>
          </p:cNvSpPr>
          <p:nvPr>
            <p:ph type="title"/>
          </p:nvPr>
        </p:nvSpPr>
        <p:spPr>
          <a:xfrm>
            <a:off x="703730" y="219367"/>
            <a:ext cx="3344550" cy="932688"/>
          </a:xfrm>
        </p:spPr>
        <p:txBody>
          <a:bodyPr vert="horz" lIns="68580" tIns="34290" rIns="68580" bIns="34290" rtlCol="0" anchor="ctr">
            <a:normAutofit/>
          </a:bodyPr>
          <a:lstStyle/>
          <a:p>
            <a:pPr algn="ctr"/>
            <a:r>
              <a:rPr lang="en-US" sz="2900" dirty="0"/>
              <a:t>Helping Washington’s Workers</a:t>
            </a:r>
          </a:p>
        </p:txBody>
      </p:sp>
      <p:sp>
        <p:nvSpPr>
          <p:cNvPr id="4" name="Text Placeholder 3">
            <a:extLst>
              <a:ext uri="{FF2B5EF4-FFF2-40B4-BE49-F238E27FC236}">
                <a16:creationId xmlns:a16="http://schemas.microsoft.com/office/drawing/2014/main" id="{FBBC34A9-76F1-4B0A-AD6C-F67159B8527C}"/>
              </a:ext>
            </a:extLst>
          </p:cNvPr>
          <p:cNvSpPr>
            <a:spLocks noGrp="1"/>
          </p:cNvSpPr>
          <p:nvPr>
            <p:ph type="body" sz="half" idx="2"/>
          </p:nvPr>
        </p:nvSpPr>
        <p:spPr>
          <a:xfrm>
            <a:off x="253196" y="1389709"/>
            <a:ext cx="4689865" cy="4544926"/>
          </a:xfrm>
        </p:spPr>
        <p:txBody>
          <a:bodyPr vert="horz" lIns="68580" tIns="34290" rIns="68580" bIns="34290" rtlCol="0" anchor="t">
            <a:noAutofit/>
          </a:bodyPr>
          <a:lstStyle/>
          <a:p>
            <a:pPr>
              <a:lnSpc>
                <a:spcPct val="100000"/>
              </a:lnSpc>
              <a:spcAft>
                <a:spcPts val="900"/>
              </a:spcAft>
            </a:pPr>
            <a:r>
              <a:rPr lang="en-US" sz="2000" dirty="0"/>
              <a:t>I so appreciate our partnership! We are focused on ensuring we’re serving all customers without discrimination and providing them equal access. It’s clear that eliminating barriers and providing equity in systems and services are the only ways to truly meet the needs of our communities. The work that you do each and every day is critical to ensuring our workforce system treats our customers and team members with dignity and respect. Thank you for the passion and care you bring to this work!</a:t>
            </a:r>
          </a:p>
        </p:txBody>
      </p:sp>
      <p:sp>
        <p:nvSpPr>
          <p:cNvPr id="25" name="Rectangle 2">
            <a:extLst>
              <a:ext uri="{FF2B5EF4-FFF2-40B4-BE49-F238E27FC236}">
                <a16:creationId xmlns:a16="http://schemas.microsoft.com/office/drawing/2014/main" id="{8176AD8A-FDD5-4140-973F-5506350263E4}"/>
              </a:ext>
            </a:extLst>
          </p:cNvPr>
          <p:cNvSpPr>
            <a:spLocks noChangeArrowheads="1"/>
          </p:cNvSpPr>
          <p:nvPr/>
        </p:nvSpPr>
        <p:spPr bwMode="auto">
          <a:xfrm>
            <a:off x="1175493" y="5699493"/>
            <a:ext cx="2721503" cy="71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Aft>
                <a:spcPts val="450"/>
              </a:spcAft>
            </a:pPr>
            <a:r>
              <a:rPr lang="en-US" altLang="en-US">
                <a:latin typeface="Calibri Light" panose="020F0302020204030204" pitchFamily="34" charset="0"/>
                <a:ea typeface="Verdana" panose="020B0604030504040204" pitchFamily="34" charset="0"/>
                <a:cs typeface="Calibri Light" panose="020F0302020204030204" pitchFamily="34" charset="0"/>
              </a:rPr>
              <a:t>ESD </a:t>
            </a:r>
            <a:r>
              <a:rPr lang="en-US" altLang="en-US" dirty="0">
                <a:latin typeface="Calibri Light" panose="020F0302020204030204" pitchFamily="34" charset="0"/>
                <a:ea typeface="Verdana" panose="020B0604030504040204" pitchFamily="34" charset="0"/>
                <a:cs typeface="Calibri Light" panose="020F0302020204030204" pitchFamily="34" charset="0"/>
              </a:rPr>
              <a:t>Commissioner</a:t>
            </a:r>
          </a:p>
          <a:p>
            <a:pPr algn="ctr">
              <a:spcAft>
                <a:spcPts val="450"/>
              </a:spcAft>
            </a:pPr>
            <a:r>
              <a:rPr lang="en-US" altLang="en-US" dirty="0">
                <a:latin typeface="Calibri Light" panose="020F0302020204030204" pitchFamily="34" charset="0"/>
                <a:ea typeface="Verdana" panose="020B0604030504040204" pitchFamily="34" charset="0"/>
                <a:cs typeface="Calibri Light" panose="020F0302020204030204" pitchFamily="34" charset="0"/>
              </a:rPr>
              <a:t>Cami Feek</a:t>
            </a:r>
          </a:p>
        </p:txBody>
      </p:sp>
      <p:pic>
        <p:nvPicPr>
          <p:cNvPr id="6" name="Content Placeholder 5">
            <a:extLst>
              <a:ext uri="{FF2B5EF4-FFF2-40B4-BE49-F238E27FC236}">
                <a16:creationId xmlns:a16="http://schemas.microsoft.com/office/drawing/2014/main" id="{C129F3A1-C561-40DF-A2B8-844E201F3244}"/>
              </a:ext>
            </a:extLst>
          </p:cNvPr>
          <p:cNvPicPr>
            <a:picLocks noGrp="1" noChangeAspect="1"/>
          </p:cNvPicPr>
          <p:nvPr>
            <p:ph idx="1"/>
          </p:nvPr>
        </p:nvPicPr>
        <p:blipFill>
          <a:blip r:embed="rId3"/>
          <a:stretch>
            <a:fillRect/>
          </a:stretch>
        </p:blipFill>
        <p:spPr>
          <a:xfrm>
            <a:off x="4934242" y="914400"/>
            <a:ext cx="4209758" cy="5020235"/>
          </a:xfrm>
          <a:prstGeom prst="rect">
            <a:avLst/>
          </a:prstGeom>
        </p:spPr>
      </p:pic>
    </p:spTree>
    <p:extLst>
      <p:ext uri="{BB962C8B-B14F-4D97-AF65-F5344CB8AC3E}">
        <p14:creationId xmlns:p14="http://schemas.microsoft.com/office/powerpoint/2010/main" val="2738471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DF823-5415-48A4-8ED6-6DDA800B975F}"/>
              </a:ext>
            </a:extLst>
          </p:cNvPr>
          <p:cNvSpPr>
            <a:spLocks noGrp="1"/>
          </p:cNvSpPr>
          <p:nvPr>
            <p:ph type="title"/>
          </p:nvPr>
        </p:nvSpPr>
        <p:spPr>
          <a:xfrm>
            <a:off x="628650" y="365126"/>
            <a:ext cx="7886700" cy="1054099"/>
          </a:xfrm>
        </p:spPr>
        <p:txBody>
          <a:bodyPr>
            <a:normAutofit/>
          </a:bodyPr>
          <a:lstStyle/>
          <a:p>
            <a:pPr algn="ctr"/>
            <a:r>
              <a:rPr lang="en-US" sz="3200" dirty="0"/>
              <a:t>Sex Assigned at Birth</a:t>
            </a:r>
          </a:p>
        </p:txBody>
      </p:sp>
      <p:sp>
        <p:nvSpPr>
          <p:cNvPr id="3" name="Content Placeholder 2">
            <a:extLst>
              <a:ext uri="{FF2B5EF4-FFF2-40B4-BE49-F238E27FC236}">
                <a16:creationId xmlns:a16="http://schemas.microsoft.com/office/drawing/2014/main" id="{63377942-44E6-4B4B-9156-5CEDE3B2EECA}"/>
              </a:ext>
            </a:extLst>
          </p:cNvPr>
          <p:cNvSpPr>
            <a:spLocks noGrp="1"/>
          </p:cNvSpPr>
          <p:nvPr>
            <p:ph idx="1"/>
          </p:nvPr>
        </p:nvSpPr>
        <p:spPr>
          <a:xfrm>
            <a:off x="1004887" y="1569440"/>
            <a:ext cx="7134226" cy="4780964"/>
          </a:xfrm>
        </p:spPr>
        <p:txBody>
          <a:bodyPr>
            <a:normAutofit/>
          </a:bodyPr>
          <a:lstStyle/>
          <a:p>
            <a:pPr marL="347472" indent="-347472">
              <a:spcAft>
                <a:spcPts val="1200"/>
              </a:spcAft>
            </a:pPr>
            <a:r>
              <a:rPr lang="en-US" sz="2000" dirty="0"/>
              <a:t>The assignment and classification of people as male, female, intersex, or another sex based on a combination of anatomy, hormones, chromosomes.</a:t>
            </a:r>
          </a:p>
          <a:p>
            <a:pPr marL="347472" indent="-347472">
              <a:spcAft>
                <a:spcPts val="1200"/>
              </a:spcAft>
            </a:pPr>
            <a:r>
              <a:rPr lang="en-US" sz="2000" dirty="0"/>
              <a:t>It is important we don’t simply use “sex” because of the vagueness of the definition of sex and its place in transphobia.</a:t>
            </a:r>
          </a:p>
          <a:p>
            <a:endParaRPr lang="en-US" dirty="0"/>
          </a:p>
        </p:txBody>
      </p:sp>
      <p:pic>
        <p:nvPicPr>
          <p:cNvPr id="9" name="Graphic 8" descr="DNA">
            <a:extLst>
              <a:ext uri="{FF2B5EF4-FFF2-40B4-BE49-F238E27FC236}">
                <a16:creationId xmlns:a16="http://schemas.microsoft.com/office/drawing/2014/main" id="{DC76397A-907B-4E9B-A37A-D6846457BD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97360">
            <a:off x="6800850" y="365126"/>
            <a:ext cx="914400" cy="914400"/>
          </a:xfrm>
          <a:prstGeom prst="rect">
            <a:avLst/>
          </a:prstGeom>
        </p:spPr>
      </p:pic>
    </p:spTree>
    <p:extLst>
      <p:ext uri="{BB962C8B-B14F-4D97-AF65-F5344CB8AC3E}">
        <p14:creationId xmlns:p14="http://schemas.microsoft.com/office/powerpoint/2010/main" val="3135672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AC00-660B-45C5-AFE4-0401FF866862}"/>
              </a:ext>
            </a:extLst>
          </p:cNvPr>
          <p:cNvSpPr>
            <a:spLocks noGrp="1"/>
          </p:cNvSpPr>
          <p:nvPr>
            <p:ph type="title"/>
          </p:nvPr>
        </p:nvSpPr>
        <p:spPr>
          <a:xfrm>
            <a:off x="628650" y="365127"/>
            <a:ext cx="7886700" cy="1082674"/>
          </a:xfrm>
        </p:spPr>
        <p:txBody>
          <a:bodyPr>
            <a:normAutofit/>
          </a:bodyPr>
          <a:lstStyle/>
          <a:p>
            <a:pPr algn="ctr"/>
            <a:r>
              <a:rPr lang="en-US" sz="3200" dirty="0"/>
              <a:t>Gender Identity and the Restroom</a:t>
            </a:r>
          </a:p>
        </p:txBody>
      </p:sp>
      <p:sp>
        <p:nvSpPr>
          <p:cNvPr id="3" name="Content Placeholder 2">
            <a:extLst>
              <a:ext uri="{FF2B5EF4-FFF2-40B4-BE49-F238E27FC236}">
                <a16:creationId xmlns:a16="http://schemas.microsoft.com/office/drawing/2014/main" id="{6326F5F7-8703-406E-8681-2D6A002FA5E0}"/>
              </a:ext>
            </a:extLst>
          </p:cNvPr>
          <p:cNvSpPr>
            <a:spLocks noGrp="1"/>
          </p:cNvSpPr>
          <p:nvPr>
            <p:ph idx="1"/>
          </p:nvPr>
        </p:nvSpPr>
        <p:spPr>
          <a:xfrm>
            <a:off x="628650" y="1657351"/>
            <a:ext cx="7886700" cy="4351338"/>
          </a:xfrm>
        </p:spPr>
        <p:txBody>
          <a:bodyPr>
            <a:normAutofit/>
          </a:bodyPr>
          <a:lstStyle/>
          <a:p>
            <a:r>
              <a:rPr lang="en-US" sz="2000" dirty="0"/>
              <a:t>Individuals have a right to use the restroom that best aligns with their gender identity.</a:t>
            </a:r>
          </a:p>
          <a:p>
            <a:r>
              <a:rPr lang="en-US" sz="2000" dirty="0"/>
              <a:t>This does not change restroom norms. The restrooms will still be gender specific.</a:t>
            </a:r>
          </a:p>
          <a:p>
            <a:r>
              <a:rPr lang="en-US" sz="2000" dirty="0"/>
              <a:t>If another customer is uncomfortable with someone using the restroom, you can offer them a different restroom to use.</a:t>
            </a:r>
          </a:p>
          <a:p>
            <a:r>
              <a:rPr lang="en-US" sz="2000" dirty="0"/>
              <a:t>We can’t treat an individual adversely because they identify with a gender different from their sex assigned at birth, or they are transitioning or have transitioned to another gender.</a:t>
            </a:r>
          </a:p>
          <a:p>
            <a:endParaRPr lang="en-US" dirty="0"/>
          </a:p>
        </p:txBody>
      </p:sp>
      <p:pic>
        <p:nvPicPr>
          <p:cNvPr id="11" name="Graphic 10" descr="Gendered bathroom sign">
            <a:extLst>
              <a:ext uri="{FF2B5EF4-FFF2-40B4-BE49-F238E27FC236}">
                <a16:creationId xmlns:a16="http://schemas.microsoft.com/office/drawing/2014/main" id="{25D331F2-D0B9-48E3-8C74-98AEC556B5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5999" y="5262563"/>
            <a:ext cx="914400" cy="914400"/>
          </a:xfrm>
          <a:prstGeom prst="rect">
            <a:avLst/>
          </a:prstGeom>
        </p:spPr>
      </p:pic>
      <p:pic>
        <p:nvPicPr>
          <p:cNvPr id="7" name="Graphic 6" descr="Toilet">
            <a:extLst>
              <a:ext uri="{FF2B5EF4-FFF2-40B4-BE49-F238E27FC236}">
                <a16:creationId xmlns:a16="http://schemas.microsoft.com/office/drawing/2014/main" id="{8CFA920C-3347-4C8D-9EBD-2F1A5CDFDD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3601" y="5262563"/>
            <a:ext cx="914400" cy="914400"/>
          </a:xfrm>
          <a:prstGeom prst="rect">
            <a:avLst/>
          </a:prstGeom>
        </p:spPr>
      </p:pic>
    </p:spTree>
    <p:extLst>
      <p:ext uri="{BB962C8B-B14F-4D97-AF65-F5344CB8AC3E}">
        <p14:creationId xmlns:p14="http://schemas.microsoft.com/office/powerpoint/2010/main" val="25608648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BAC00-660B-45C5-AFE4-0401FF866862}"/>
              </a:ext>
            </a:extLst>
          </p:cNvPr>
          <p:cNvSpPr>
            <a:spLocks noGrp="1"/>
          </p:cNvSpPr>
          <p:nvPr>
            <p:ph type="title"/>
          </p:nvPr>
        </p:nvSpPr>
        <p:spPr>
          <a:xfrm>
            <a:off x="628650" y="365127"/>
            <a:ext cx="7886700" cy="1082674"/>
          </a:xfrm>
        </p:spPr>
        <p:txBody>
          <a:bodyPr>
            <a:normAutofit/>
          </a:bodyPr>
          <a:lstStyle/>
          <a:p>
            <a:pPr algn="ctr"/>
            <a:r>
              <a:rPr lang="en-US" sz="3200" dirty="0"/>
              <a:t>Gender Identity Scenario</a:t>
            </a:r>
          </a:p>
        </p:txBody>
      </p:sp>
      <p:sp>
        <p:nvSpPr>
          <p:cNvPr id="3" name="Content Placeholder 2">
            <a:extLst>
              <a:ext uri="{FF2B5EF4-FFF2-40B4-BE49-F238E27FC236}">
                <a16:creationId xmlns:a16="http://schemas.microsoft.com/office/drawing/2014/main" id="{6326F5F7-8703-406E-8681-2D6A002FA5E0}"/>
              </a:ext>
            </a:extLst>
          </p:cNvPr>
          <p:cNvSpPr>
            <a:spLocks noGrp="1"/>
          </p:cNvSpPr>
          <p:nvPr>
            <p:ph idx="1"/>
          </p:nvPr>
        </p:nvSpPr>
        <p:spPr>
          <a:xfrm>
            <a:off x="628650" y="1657351"/>
            <a:ext cx="7886700" cy="1356013"/>
          </a:xfrm>
        </p:spPr>
        <p:txBody>
          <a:bodyPr>
            <a:noAutofit/>
          </a:bodyPr>
          <a:lstStyle/>
          <a:p>
            <a:pPr marL="0" indent="0">
              <a:buFont typeface="Wingdings" panose="05000000000000000000" pitchFamily="2" charset="2"/>
              <a:buNone/>
              <a:defRPr/>
            </a:pPr>
            <a:r>
              <a:rPr lang="en-US" sz="2000" b="1" dirty="0"/>
              <a:t>Read the scenario and spend 10 minutes discussing. Have one person volunteer to share with larger group.</a:t>
            </a:r>
          </a:p>
          <a:p>
            <a:pPr marL="0" indent="0">
              <a:buFont typeface="Wingdings" panose="05000000000000000000" pitchFamily="2" charset="2"/>
              <a:buNone/>
              <a:defRPr/>
            </a:pPr>
            <a:r>
              <a:rPr lang="en-US" altLang="en-US" sz="2000" dirty="0"/>
              <a:t>You have been working with a customer named Jim for a few months. One day Jim comes in wearing a dress, long wig, make-up and heels. Jim tells you that he is transitioning to female and has changed his name to Julie. Jim asks you to start calling him Julie and to use she/her/hers pronouns.</a:t>
            </a:r>
          </a:p>
          <a:p>
            <a:pPr marL="0" indent="0">
              <a:buFont typeface="Wingdings" panose="05000000000000000000" pitchFamily="2" charset="2"/>
              <a:buNone/>
              <a:defRPr/>
            </a:pPr>
            <a:r>
              <a:rPr lang="en-US" altLang="en-US" sz="2000" dirty="0"/>
              <a:t>Julie said she would be right back and headed to the restroom. Right after she walks into the women’s restroom, another customer walks up to you and says “Did you see that man walk into the women’s restroom?! What are you going to do about it?”</a:t>
            </a:r>
          </a:p>
          <a:p>
            <a:pPr marL="0" indent="0">
              <a:buFont typeface="Wingdings" panose="05000000000000000000" pitchFamily="2" charset="2"/>
              <a:buNone/>
              <a:defRPr/>
            </a:pPr>
            <a:endParaRPr lang="en-US" altLang="en-US" sz="2000" dirty="0"/>
          </a:p>
          <a:p>
            <a:pPr marL="0" indent="0">
              <a:buClrTx/>
              <a:buSzPct val="100000"/>
              <a:buNone/>
              <a:defRPr/>
            </a:pPr>
            <a:r>
              <a:rPr lang="en-US" altLang="en-US" sz="2000" b="1" dirty="0"/>
              <a:t>How do you respond?</a:t>
            </a:r>
          </a:p>
          <a:p>
            <a:pPr marL="0" indent="0">
              <a:buClrTx/>
              <a:buSzPct val="100000"/>
              <a:buNone/>
              <a:defRPr/>
            </a:pPr>
            <a:r>
              <a:rPr lang="en-US" sz="2000" b="1" dirty="0"/>
              <a:t>What if the complaining customer isn’t satisfied with your response?</a:t>
            </a:r>
          </a:p>
          <a:p>
            <a:endParaRPr lang="en-US" dirty="0"/>
          </a:p>
        </p:txBody>
      </p:sp>
    </p:spTree>
    <p:extLst>
      <p:ext uri="{BB962C8B-B14F-4D97-AF65-F5344CB8AC3E}">
        <p14:creationId xmlns:p14="http://schemas.microsoft.com/office/powerpoint/2010/main" val="276919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98D7-7CFC-4C78-8E26-41C33209DC44}"/>
              </a:ext>
            </a:extLst>
          </p:cNvPr>
          <p:cNvSpPr>
            <a:spLocks noGrp="1"/>
          </p:cNvSpPr>
          <p:nvPr>
            <p:ph type="title"/>
          </p:nvPr>
        </p:nvSpPr>
        <p:spPr/>
        <p:txBody>
          <a:bodyPr>
            <a:normAutofit/>
          </a:bodyPr>
          <a:lstStyle/>
          <a:p>
            <a:pPr algn="ctr"/>
            <a:r>
              <a:rPr lang="en-US" sz="3200" dirty="0"/>
              <a:t>Discrimination Complaints</a:t>
            </a:r>
            <a:br>
              <a:rPr lang="en-US" dirty="0"/>
            </a:br>
            <a:r>
              <a:rPr lang="en-US" sz="2200" dirty="0"/>
              <a:t>Customers Against </a:t>
            </a:r>
            <a:r>
              <a:rPr lang="en-US" sz="2200" dirty="0" err="1"/>
              <a:t>WorkSource</a:t>
            </a:r>
            <a:r>
              <a:rPr lang="en-US" sz="2200" dirty="0"/>
              <a:t>/Partner</a:t>
            </a:r>
          </a:p>
        </p:txBody>
      </p:sp>
      <p:sp>
        <p:nvSpPr>
          <p:cNvPr id="3" name="Content Placeholder 2">
            <a:extLst>
              <a:ext uri="{FF2B5EF4-FFF2-40B4-BE49-F238E27FC236}">
                <a16:creationId xmlns:a16="http://schemas.microsoft.com/office/drawing/2014/main" id="{C0E0E6D2-D0B1-4747-AF2A-C7188692C955}"/>
              </a:ext>
            </a:extLst>
          </p:cNvPr>
          <p:cNvSpPr>
            <a:spLocks noGrp="1"/>
          </p:cNvSpPr>
          <p:nvPr>
            <p:ph idx="1"/>
          </p:nvPr>
        </p:nvSpPr>
        <p:spPr>
          <a:xfrm>
            <a:off x="314325" y="1538289"/>
            <a:ext cx="8515350" cy="5081586"/>
          </a:xfrm>
        </p:spPr>
        <p:txBody>
          <a:bodyPr>
            <a:noAutofit/>
          </a:bodyPr>
          <a:lstStyle/>
          <a:p>
            <a:pPr marL="347472" indent="-347472"/>
            <a:r>
              <a:rPr lang="en-US" sz="2000" dirty="0"/>
              <a:t>If a customer tells you they are feeling discriminated against at </a:t>
            </a:r>
            <a:r>
              <a:rPr lang="en-US" sz="2000" dirty="0" err="1"/>
              <a:t>WorkSource</a:t>
            </a:r>
            <a:r>
              <a:rPr lang="en-US" sz="2000" dirty="0"/>
              <a:t> or by a One Stop partner, you must first give them their rights to file a formal complaint.</a:t>
            </a:r>
          </a:p>
          <a:p>
            <a:pPr marL="347472" indent="-347472"/>
            <a:r>
              <a:rPr lang="en-US" sz="2000" dirty="0"/>
              <a:t>You can get a supervisor or your Local EO Officer, but can’t make them wait for their rights if those people aren’t available.</a:t>
            </a:r>
          </a:p>
          <a:p>
            <a:pPr marL="347472" indent="-347472"/>
            <a:r>
              <a:rPr lang="en-US" sz="2000" dirty="0"/>
              <a:t>You can get the information from the EO poster.</a:t>
            </a:r>
          </a:p>
          <a:p>
            <a:pPr marL="347472" indent="-347472"/>
            <a:r>
              <a:rPr lang="en-US" sz="2000" dirty="0"/>
              <a:t>A formal discrimination complaint under WIOA must be in writing and within 180 days from the last incident of alleged discrimination.</a:t>
            </a:r>
          </a:p>
          <a:p>
            <a:pPr marL="347472" indent="-347472"/>
            <a:r>
              <a:rPr lang="en-US" sz="2000" dirty="0"/>
              <a:t>You can offer a complaint form, or they can write it another way. Forward written complaints to local EO officer right away.</a:t>
            </a:r>
          </a:p>
          <a:p>
            <a:pPr marL="347472" indent="-347472"/>
            <a:r>
              <a:rPr lang="en-US" sz="2000" dirty="0"/>
              <a:t>After you notify them of their rights, you should continue to provide service.</a:t>
            </a:r>
          </a:p>
          <a:p>
            <a:pPr marL="347472" indent="-347472"/>
            <a:r>
              <a:rPr lang="en-US" sz="2000" dirty="0"/>
              <a:t>You might be able to provide the service they were upset about, but you cannot determine if it was discrimination or not, and cannot resolve discrimination.</a:t>
            </a:r>
          </a:p>
          <a:p>
            <a:pPr marL="347472" indent="-347472"/>
            <a:r>
              <a:rPr lang="en-US" sz="2000" dirty="0"/>
              <a:t>Keep the complaint confidential.</a:t>
            </a:r>
          </a:p>
          <a:p>
            <a:endParaRPr lang="en-US" dirty="0"/>
          </a:p>
        </p:txBody>
      </p:sp>
    </p:spTree>
    <p:extLst>
      <p:ext uri="{BB962C8B-B14F-4D97-AF65-F5344CB8AC3E}">
        <p14:creationId xmlns:p14="http://schemas.microsoft.com/office/powerpoint/2010/main" val="241793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ADD3-BE64-4F18-8D2C-F7FC60C8222F}"/>
              </a:ext>
            </a:extLst>
          </p:cNvPr>
          <p:cNvSpPr>
            <a:spLocks noGrp="1"/>
          </p:cNvSpPr>
          <p:nvPr>
            <p:ph type="title"/>
          </p:nvPr>
        </p:nvSpPr>
        <p:spPr/>
        <p:txBody>
          <a:bodyPr/>
          <a:lstStyle/>
          <a:p>
            <a:pPr algn="ctr"/>
            <a:r>
              <a:rPr lang="en-US" sz="3200" dirty="0"/>
              <a:t>Discrimination Complaints</a:t>
            </a:r>
            <a:br>
              <a:rPr lang="en-US" dirty="0"/>
            </a:br>
            <a:r>
              <a:rPr lang="en-US" sz="2200" dirty="0"/>
              <a:t>Customers Against Employers</a:t>
            </a:r>
          </a:p>
        </p:txBody>
      </p:sp>
      <p:sp>
        <p:nvSpPr>
          <p:cNvPr id="3" name="Content Placeholder 2">
            <a:extLst>
              <a:ext uri="{FF2B5EF4-FFF2-40B4-BE49-F238E27FC236}">
                <a16:creationId xmlns:a16="http://schemas.microsoft.com/office/drawing/2014/main" id="{21380551-16A2-43DD-A6F2-EAEEC898A97B}"/>
              </a:ext>
            </a:extLst>
          </p:cNvPr>
          <p:cNvSpPr>
            <a:spLocks noGrp="1"/>
          </p:cNvSpPr>
          <p:nvPr>
            <p:ph idx="1"/>
          </p:nvPr>
        </p:nvSpPr>
        <p:spPr>
          <a:xfrm>
            <a:off x="581025" y="1690689"/>
            <a:ext cx="7981950" cy="4351338"/>
          </a:xfrm>
        </p:spPr>
        <p:txBody>
          <a:bodyPr>
            <a:normAutofit/>
          </a:bodyPr>
          <a:lstStyle/>
          <a:p>
            <a:pPr marL="0" indent="0" algn="ctr">
              <a:spcAft>
                <a:spcPts val="1800"/>
              </a:spcAft>
              <a:buNone/>
            </a:pPr>
            <a:r>
              <a:rPr lang="en-US" sz="2400" dirty="0"/>
              <a:t>If a customer tells you they are feeling discriminated against by their employer, give them their rights to file a complaint with:</a:t>
            </a:r>
          </a:p>
          <a:p>
            <a:pPr marL="804672" lvl="1" indent="-347472">
              <a:spcAft>
                <a:spcPts val="1800"/>
              </a:spcAft>
              <a:buFont typeface="Symbol" panose="05050102010706020507" pitchFamily="18" charset="2"/>
              <a:buChar char="®"/>
            </a:pPr>
            <a:r>
              <a:rPr lang="en-US" sz="2000" b="1" dirty="0"/>
              <a:t>Washington State Human Rights Commission</a:t>
            </a:r>
            <a:br>
              <a:rPr lang="en-US" sz="2000" dirty="0"/>
            </a:br>
            <a:r>
              <a:rPr lang="en-US" sz="2000" dirty="0"/>
              <a:t>	</a:t>
            </a:r>
            <a:r>
              <a:rPr lang="en-US" sz="2000" i="1" dirty="0"/>
              <a:t>(File within 6 months)</a:t>
            </a:r>
            <a:endParaRPr lang="en-US" sz="2000" dirty="0"/>
          </a:p>
          <a:p>
            <a:pPr marL="804672" lvl="1" indent="-347472">
              <a:spcAft>
                <a:spcPts val="1800"/>
              </a:spcAft>
              <a:buFont typeface="Symbol" panose="05050102010706020507" pitchFamily="18" charset="2"/>
              <a:buChar char="®"/>
            </a:pPr>
            <a:r>
              <a:rPr lang="en-US" sz="2000" b="1" dirty="0"/>
              <a:t>U.S. Equal Employment Opportunity Commission</a:t>
            </a:r>
            <a:br>
              <a:rPr lang="en-US" sz="2000" dirty="0"/>
            </a:br>
            <a:r>
              <a:rPr lang="en-US" sz="2000" dirty="0"/>
              <a:t> 	</a:t>
            </a:r>
            <a:r>
              <a:rPr lang="en-US" sz="2000" i="1" dirty="0"/>
              <a:t>(File within 300 days)</a:t>
            </a:r>
          </a:p>
          <a:p>
            <a:pPr marL="0" indent="0" algn="ctr">
              <a:spcAft>
                <a:spcPts val="1800"/>
              </a:spcAft>
              <a:buNone/>
            </a:pPr>
            <a:r>
              <a:rPr lang="en-US" sz="2400" dirty="0"/>
              <a:t>You can also ask for assistance from your Local EO Officer, State-Level EO Officer, Office Complaint Coordinator or the State Monitor Advocate.</a:t>
            </a:r>
          </a:p>
          <a:p>
            <a:endParaRPr lang="en-US" dirty="0"/>
          </a:p>
        </p:txBody>
      </p:sp>
    </p:spTree>
    <p:extLst>
      <p:ext uri="{BB962C8B-B14F-4D97-AF65-F5344CB8AC3E}">
        <p14:creationId xmlns:p14="http://schemas.microsoft.com/office/powerpoint/2010/main" val="771048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AE63-8720-4EBA-AAD3-E48FE151DF88}"/>
              </a:ext>
            </a:extLst>
          </p:cNvPr>
          <p:cNvSpPr>
            <a:spLocks noGrp="1"/>
          </p:cNvSpPr>
          <p:nvPr>
            <p:ph type="title"/>
          </p:nvPr>
        </p:nvSpPr>
        <p:spPr/>
        <p:txBody>
          <a:bodyPr/>
          <a:lstStyle/>
          <a:p>
            <a:pPr algn="ctr"/>
            <a:r>
              <a:rPr lang="en-US" dirty="0"/>
              <a:t>Discrimination Complaint Scenarios</a:t>
            </a:r>
          </a:p>
        </p:txBody>
      </p:sp>
      <p:sp>
        <p:nvSpPr>
          <p:cNvPr id="3" name="Content Placeholder 2">
            <a:extLst>
              <a:ext uri="{FF2B5EF4-FFF2-40B4-BE49-F238E27FC236}">
                <a16:creationId xmlns:a16="http://schemas.microsoft.com/office/drawing/2014/main" id="{3FFD1B3C-A4B9-48A6-9BBE-E7C431905DE2}"/>
              </a:ext>
            </a:extLst>
          </p:cNvPr>
          <p:cNvSpPr>
            <a:spLocks noGrp="1"/>
          </p:cNvSpPr>
          <p:nvPr>
            <p:ph idx="1"/>
          </p:nvPr>
        </p:nvSpPr>
        <p:spPr/>
        <p:txBody>
          <a:bodyPr/>
          <a:lstStyle/>
          <a:p>
            <a:pPr marL="0" indent="0">
              <a:buFont typeface="Wingdings" panose="05000000000000000000" pitchFamily="2" charset="2"/>
              <a:buNone/>
              <a:defRPr/>
            </a:pPr>
            <a:r>
              <a:rPr lang="en-US" sz="2400" dirty="0"/>
              <a:t>Your group will be handed scenario 1 or 2. Read the scenario and spend 10 minutes discussing. Have one person volunteer to share with larger group.</a:t>
            </a:r>
          </a:p>
          <a:p>
            <a:pPr marL="0" indent="0">
              <a:buFont typeface="Wingdings" panose="05000000000000000000" pitchFamily="2" charset="2"/>
              <a:buNone/>
              <a:defRPr/>
            </a:pPr>
            <a:endParaRPr lang="en-US" sz="2400" dirty="0"/>
          </a:p>
          <a:p>
            <a:pPr marL="0" indent="0">
              <a:buFont typeface="Wingdings" panose="05000000000000000000" pitchFamily="2" charset="2"/>
              <a:buNone/>
              <a:defRPr/>
            </a:pPr>
            <a:r>
              <a:rPr lang="en-US" sz="2400" b="1" dirty="0"/>
              <a:t>Scenario 1 – He makes me uncomfortable</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Scenario 2 – Learn to speak English</a:t>
            </a:r>
          </a:p>
          <a:p>
            <a:endParaRPr lang="en-US" dirty="0"/>
          </a:p>
        </p:txBody>
      </p:sp>
    </p:spTree>
    <p:extLst>
      <p:ext uri="{BB962C8B-B14F-4D97-AF65-F5344CB8AC3E}">
        <p14:creationId xmlns:p14="http://schemas.microsoft.com/office/powerpoint/2010/main" val="2514058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5E10D-E2DF-4F95-9B0E-8D1CF4D9F9DC}"/>
              </a:ext>
            </a:extLst>
          </p:cNvPr>
          <p:cNvSpPr>
            <a:spLocks noGrp="1"/>
          </p:cNvSpPr>
          <p:nvPr>
            <p:ph type="title"/>
          </p:nvPr>
        </p:nvSpPr>
        <p:spPr/>
        <p:txBody>
          <a:bodyPr/>
          <a:lstStyle/>
          <a:p>
            <a:pPr algn="ctr"/>
            <a:r>
              <a:rPr lang="en-US" dirty="0"/>
              <a:t>Discrimination Complaints Scenario 1</a:t>
            </a:r>
          </a:p>
        </p:txBody>
      </p:sp>
      <p:sp>
        <p:nvSpPr>
          <p:cNvPr id="3" name="Content Placeholder 2">
            <a:extLst>
              <a:ext uri="{FF2B5EF4-FFF2-40B4-BE49-F238E27FC236}">
                <a16:creationId xmlns:a16="http://schemas.microsoft.com/office/drawing/2014/main" id="{7842AEFB-B7C2-4B5E-B208-33E4A2B87AB5}"/>
              </a:ext>
            </a:extLst>
          </p:cNvPr>
          <p:cNvSpPr>
            <a:spLocks noGrp="1"/>
          </p:cNvSpPr>
          <p:nvPr>
            <p:ph idx="1"/>
          </p:nvPr>
        </p:nvSpPr>
        <p:spPr/>
        <p:txBody>
          <a:bodyPr>
            <a:normAutofit fontScale="62500" lnSpcReduction="20000"/>
          </a:bodyPr>
          <a:lstStyle/>
          <a:p>
            <a:pPr marL="0" indent="0">
              <a:buFont typeface="Wingdings" panose="05000000000000000000" pitchFamily="2" charset="2"/>
              <a:buNone/>
              <a:defRPr/>
            </a:pPr>
            <a:r>
              <a:rPr lang="en-US" sz="3100" dirty="0"/>
              <a:t>When James goes to greet a customer Maggie for an appointment, she tells him she is relieved it is him and not Mark. She said Mark makes her uncomfortable with how he looks at her. She said lately Mark has been sending her emails and texts and she doesn’t respond. She said he creeps her out. She said her mom told her it is harassment, and she should file a discrimination complaint. She asked James how that would work and what he thinks she should do.</a:t>
            </a:r>
          </a:p>
          <a:p>
            <a:pPr marL="0" indent="0">
              <a:buFont typeface="Wingdings" panose="05000000000000000000" pitchFamily="2" charset="2"/>
              <a:buNone/>
              <a:defRPr/>
            </a:pPr>
            <a:r>
              <a:rPr lang="en-US" sz="3100" dirty="0"/>
              <a:t>James tells Maggie that he is sure it is just a misunderstanding, and it isn’t discrimination. He said that filing a discrimination complaint is serious and could ruin Mark’s life. He said he has worked with Mark for years and he is sure Mark didn’t mean to offend her, he is just lonely. He told Maggie that she should just ignore Mark and work with him instead.</a:t>
            </a:r>
          </a:p>
          <a:p>
            <a:pPr marL="0" indent="0">
              <a:buFont typeface="Wingdings" panose="05000000000000000000" pitchFamily="2" charset="2"/>
              <a:buNone/>
              <a:defRPr/>
            </a:pPr>
            <a:endParaRPr lang="en-US" sz="3100" dirty="0"/>
          </a:p>
          <a:p>
            <a:pPr marL="0" indent="0">
              <a:buClrTx/>
              <a:buNone/>
              <a:defRPr/>
            </a:pPr>
            <a:r>
              <a:rPr lang="en-US" sz="3100" b="1" dirty="0"/>
              <a:t>Are there things that James should have done differently?</a:t>
            </a:r>
          </a:p>
          <a:p>
            <a:pPr marL="0" indent="0">
              <a:buClrTx/>
              <a:buNone/>
              <a:defRPr/>
            </a:pPr>
            <a:r>
              <a:rPr lang="en-US" sz="3100" b="1" dirty="0"/>
              <a:t>How would you have handled this?</a:t>
            </a:r>
          </a:p>
          <a:p>
            <a:endParaRPr lang="en-US" dirty="0"/>
          </a:p>
        </p:txBody>
      </p:sp>
    </p:spTree>
    <p:extLst>
      <p:ext uri="{BB962C8B-B14F-4D97-AF65-F5344CB8AC3E}">
        <p14:creationId xmlns:p14="http://schemas.microsoft.com/office/powerpoint/2010/main" val="2368861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FEC1-A8FF-44B8-AC8A-3589F977FCED}"/>
              </a:ext>
            </a:extLst>
          </p:cNvPr>
          <p:cNvSpPr>
            <a:spLocks noGrp="1"/>
          </p:cNvSpPr>
          <p:nvPr>
            <p:ph type="title"/>
          </p:nvPr>
        </p:nvSpPr>
        <p:spPr/>
        <p:txBody>
          <a:bodyPr/>
          <a:lstStyle/>
          <a:p>
            <a:pPr algn="ctr"/>
            <a:r>
              <a:rPr lang="en-US" dirty="0"/>
              <a:t>Discrimination Complaints Scenario 2</a:t>
            </a:r>
          </a:p>
        </p:txBody>
      </p:sp>
      <p:sp>
        <p:nvSpPr>
          <p:cNvPr id="3" name="Content Placeholder 2">
            <a:extLst>
              <a:ext uri="{FF2B5EF4-FFF2-40B4-BE49-F238E27FC236}">
                <a16:creationId xmlns:a16="http://schemas.microsoft.com/office/drawing/2014/main" id="{3BE6600E-FD84-4103-B127-2CE538C4021F}"/>
              </a:ext>
            </a:extLst>
          </p:cNvPr>
          <p:cNvSpPr>
            <a:spLocks noGrp="1"/>
          </p:cNvSpPr>
          <p:nvPr>
            <p:ph idx="1"/>
          </p:nvPr>
        </p:nvSpPr>
        <p:spPr/>
        <p:txBody>
          <a:bodyPr>
            <a:normAutofit/>
          </a:bodyPr>
          <a:lstStyle/>
          <a:p>
            <a:pPr marL="0" indent="4763">
              <a:buFont typeface="Wingdings" panose="05000000000000000000" pitchFamily="2" charset="2"/>
              <a:buNone/>
              <a:defRPr/>
            </a:pPr>
            <a:r>
              <a:rPr lang="en-US" sz="1900" dirty="0"/>
              <a:t>Two customers, Maya and Don come in and ask to speak to a supervisor. The supervisor comes out, introduces herself and asks how she can help. Maya and Don share that they are fed up with the way they and other people who have accents or speak Spanish are treated in the office. They said there are three employees who have made comments to each other in front of them that people need to “learn to speak English or go home”. A few times when the customers were chatting in Spanish, one of the employees came by and said “English please, we are in the U.S.”. They also said that “no employers will hire them if they can’t understand them”.</a:t>
            </a:r>
          </a:p>
          <a:p>
            <a:pPr marL="0" indent="0">
              <a:buClrTx/>
              <a:buNone/>
              <a:defRPr/>
            </a:pPr>
            <a:r>
              <a:rPr lang="en-US" sz="1900" b="1" dirty="0"/>
              <a:t>Should the supervisor try to resolve the complaint by telling the employees to stop making those comments?</a:t>
            </a:r>
          </a:p>
          <a:p>
            <a:pPr marL="0" indent="0">
              <a:buClrTx/>
              <a:buNone/>
              <a:defRPr/>
            </a:pPr>
            <a:r>
              <a:rPr lang="en-US" sz="1900" b="1" dirty="0"/>
              <a:t>What should the supervisor do?</a:t>
            </a:r>
          </a:p>
          <a:p>
            <a:pPr marL="0" indent="0">
              <a:buClrTx/>
              <a:buNone/>
              <a:defRPr/>
            </a:pPr>
            <a:r>
              <a:rPr lang="en-US" sz="1900" b="1" dirty="0"/>
              <a:t>Who else needs to be made aware of the complaint?</a:t>
            </a:r>
          </a:p>
        </p:txBody>
      </p:sp>
    </p:spTree>
    <p:extLst>
      <p:ext uri="{BB962C8B-B14F-4D97-AF65-F5344CB8AC3E}">
        <p14:creationId xmlns:p14="http://schemas.microsoft.com/office/powerpoint/2010/main" val="960901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6128-A7FB-4962-A896-E93CB0DECDD1}"/>
              </a:ext>
            </a:extLst>
          </p:cNvPr>
          <p:cNvSpPr>
            <a:spLocks noGrp="1"/>
          </p:cNvSpPr>
          <p:nvPr>
            <p:ph type="title"/>
          </p:nvPr>
        </p:nvSpPr>
        <p:spPr/>
        <p:txBody>
          <a:bodyPr/>
          <a:lstStyle/>
          <a:p>
            <a:pPr algn="ctr"/>
            <a:r>
              <a:rPr lang="en-US" sz="3200" dirty="0"/>
              <a:t>Discrimination Complaints</a:t>
            </a:r>
            <a:br>
              <a:rPr lang="en-US" dirty="0"/>
            </a:br>
            <a:r>
              <a:rPr lang="en-US" sz="2200" dirty="0"/>
              <a:t>Staff</a:t>
            </a:r>
          </a:p>
        </p:txBody>
      </p:sp>
      <p:sp>
        <p:nvSpPr>
          <p:cNvPr id="3" name="Content Placeholder 2">
            <a:extLst>
              <a:ext uri="{FF2B5EF4-FFF2-40B4-BE49-F238E27FC236}">
                <a16:creationId xmlns:a16="http://schemas.microsoft.com/office/drawing/2014/main" id="{F60F88BE-DDDB-4666-8FC1-3BE6FBA2D8AF}"/>
              </a:ext>
            </a:extLst>
          </p:cNvPr>
          <p:cNvSpPr>
            <a:spLocks noGrp="1"/>
          </p:cNvSpPr>
          <p:nvPr>
            <p:ph idx="1"/>
          </p:nvPr>
        </p:nvSpPr>
        <p:spPr/>
        <p:txBody>
          <a:bodyPr>
            <a:normAutofit/>
          </a:bodyPr>
          <a:lstStyle/>
          <a:p>
            <a:pPr marL="347472" indent="-347472">
              <a:spcAft>
                <a:spcPts val="1200"/>
              </a:spcAft>
            </a:pPr>
            <a:r>
              <a:rPr lang="en-US" sz="2000" b="1" dirty="0"/>
              <a:t>Staff</a:t>
            </a:r>
            <a:r>
              <a:rPr lang="en-US" sz="2000" dirty="0"/>
              <a:t> have the right to bring discrimination complaints to their </a:t>
            </a:r>
            <a:r>
              <a:rPr lang="en-US" sz="2000" b="1" dirty="0"/>
              <a:t>supervisor or the EO Officer for their organization</a:t>
            </a:r>
            <a:r>
              <a:rPr lang="en-US" sz="2000" dirty="0"/>
              <a:t>.</a:t>
            </a:r>
          </a:p>
          <a:p>
            <a:pPr marL="347472" indent="-347472">
              <a:spcAft>
                <a:spcPts val="1200"/>
              </a:spcAft>
            </a:pPr>
            <a:r>
              <a:rPr lang="en-US" sz="2000" b="1" dirty="0"/>
              <a:t>Staff</a:t>
            </a:r>
            <a:r>
              <a:rPr lang="en-US" sz="2000" dirty="0"/>
              <a:t> are encouraged to resolve issues quickly, effectively, and informally at the lowest possible level.</a:t>
            </a:r>
          </a:p>
          <a:p>
            <a:pPr marL="347472" indent="-347472">
              <a:spcAft>
                <a:spcPts val="1200"/>
              </a:spcAft>
            </a:pPr>
            <a:r>
              <a:rPr lang="en-US" sz="2000" dirty="0"/>
              <a:t>Complaint procedures are developed by each partner organization for its own staff.</a:t>
            </a:r>
          </a:p>
          <a:p>
            <a:pPr marL="347472" indent="-347472">
              <a:spcAft>
                <a:spcPts val="1200"/>
              </a:spcAft>
            </a:pPr>
            <a:r>
              <a:rPr lang="en-US" sz="2000" dirty="0"/>
              <a:t>Discrimination complaints are confidential and it is </a:t>
            </a:r>
            <a:r>
              <a:rPr lang="en-US" sz="2000" b="1" dirty="0"/>
              <a:t>illegal to retaliate </a:t>
            </a:r>
            <a:r>
              <a:rPr lang="en-US" sz="2000" dirty="0"/>
              <a:t>against an employee that files or assists in an investigation for a discrimination complaint.</a:t>
            </a:r>
          </a:p>
          <a:p>
            <a:endParaRPr lang="en-US" dirty="0"/>
          </a:p>
        </p:txBody>
      </p:sp>
    </p:spTree>
    <p:extLst>
      <p:ext uri="{BB962C8B-B14F-4D97-AF65-F5344CB8AC3E}">
        <p14:creationId xmlns:p14="http://schemas.microsoft.com/office/powerpoint/2010/main" val="2149280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4C4C7-4E12-4325-B058-8FEB0D11B9AE}"/>
              </a:ext>
            </a:extLst>
          </p:cNvPr>
          <p:cNvSpPr>
            <a:spLocks noGrp="1"/>
          </p:cNvSpPr>
          <p:nvPr>
            <p:ph type="title"/>
          </p:nvPr>
        </p:nvSpPr>
        <p:spPr/>
        <p:txBody>
          <a:bodyPr/>
          <a:lstStyle/>
          <a:p>
            <a:pPr algn="ctr"/>
            <a:r>
              <a:rPr lang="en-US" sz="3200" dirty="0"/>
              <a:t>Discrimination Complaints</a:t>
            </a:r>
            <a:br>
              <a:rPr lang="en-US" dirty="0"/>
            </a:br>
            <a:r>
              <a:rPr lang="en-US" sz="2200" dirty="0"/>
              <a:t>Staff Rights</a:t>
            </a:r>
          </a:p>
        </p:txBody>
      </p:sp>
      <p:sp>
        <p:nvSpPr>
          <p:cNvPr id="3" name="Content Placeholder 2">
            <a:extLst>
              <a:ext uri="{FF2B5EF4-FFF2-40B4-BE49-F238E27FC236}">
                <a16:creationId xmlns:a16="http://schemas.microsoft.com/office/drawing/2014/main" id="{1606C0A4-88C6-49F0-B4CF-B3A46B62DA15}"/>
              </a:ext>
            </a:extLst>
          </p:cNvPr>
          <p:cNvSpPr>
            <a:spLocks noGrp="1"/>
          </p:cNvSpPr>
          <p:nvPr>
            <p:ph idx="1"/>
          </p:nvPr>
        </p:nvSpPr>
        <p:spPr/>
        <p:txBody>
          <a:bodyPr>
            <a:normAutofit/>
          </a:bodyPr>
          <a:lstStyle/>
          <a:p>
            <a:pPr marL="0" indent="0">
              <a:buNone/>
            </a:pPr>
            <a:r>
              <a:rPr lang="en-US" sz="2400" dirty="0"/>
              <a:t>Staff may file a discrimination complaint using any or all of the following resources:</a:t>
            </a:r>
          </a:p>
          <a:p>
            <a:pPr marL="347472" indent="-347472">
              <a:spcAft>
                <a:spcPts val="1200"/>
              </a:spcAft>
              <a:buFont typeface="+mj-lt"/>
              <a:buAutoNum type="arabicPeriod"/>
            </a:pPr>
            <a:r>
              <a:rPr lang="en-US" sz="2000" dirty="0"/>
              <a:t>File a discrimination complaint using their employer’s internal discrimination complaint process.</a:t>
            </a:r>
          </a:p>
          <a:p>
            <a:pPr marL="347472" indent="-347472">
              <a:spcAft>
                <a:spcPts val="1200"/>
              </a:spcAft>
              <a:buFont typeface="+mj-lt"/>
              <a:buAutoNum type="arabicPeriod"/>
            </a:pPr>
            <a:r>
              <a:rPr lang="en-US" sz="2000" dirty="0"/>
              <a:t>File a grievance under a Collective Bargaining Agreement, if represented.</a:t>
            </a:r>
          </a:p>
          <a:p>
            <a:pPr marL="347472" indent="-347472">
              <a:spcAft>
                <a:spcPts val="1200"/>
              </a:spcAft>
              <a:buFont typeface="+mj-lt"/>
              <a:buAutoNum type="arabicPeriod"/>
            </a:pPr>
            <a:r>
              <a:rPr lang="en-US" sz="2000" dirty="0"/>
              <a:t>File a discrimination complaint with a civil rights enforcement agency such as:</a:t>
            </a:r>
          </a:p>
          <a:p>
            <a:pPr marL="804672" lvl="1" indent="-347472">
              <a:buFont typeface="Symbol" panose="05050102010706020507" pitchFamily="18" charset="2"/>
              <a:buChar char="®"/>
            </a:pPr>
            <a:r>
              <a:rPr lang="en-US" sz="2000" dirty="0"/>
              <a:t>Washington State Human Rights Commission (within 6 months)</a:t>
            </a:r>
          </a:p>
          <a:p>
            <a:pPr marL="804672" lvl="1" indent="-347472">
              <a:buFont typeface="Symbol" panose="05050102010706020507" pitchFamily="18" charset="2"/>
              <a:buChar char="®"/>
            </a:pPr>
            <a:r>
              <a:rPr lang="en-US" sz="2000" dirty="0"/>
              <a:t>U.S. Equal Employment Opportunity Commission (within 300 days)</a:t>
            </a:r>
          </a:p>
          <a:p>
            <a:pPr marL="804672" lvl="1" indent="-347472">
              <a:buFont typeface="Symbol" panose="05050102010706020507" pitchFamily="18" charset="2"/>
              <a:buChar char="®"/>
            </a:pPr>
            <a:r>
              <a:rPr lang="en-US" sz="2000" dirty="0"/>
              <a:t>U.S. Department of Labor Civil Rights Center (within 180 days)</a:t>
            </a:r>
          </a:p>
          <a:p>
            <a:endParaRPr lang="en-US" dirty="0"/>
          </a:p>
        </p:txBody>
      </p:sp>
    </p:spTree>
    <p:extLst>
      <p:ext uri="{BB962C8B-B14F-4D97-AF65-F5344CB8AC3E}">
        <p14:creationId xmlns:p14="http://schemas.microsoft.com/office/powerpoint/2010/main" val="1532906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CC81F-CA77-4AC4-9CDC-BEACC66FF266}"/>
              </a:ext>
            </a:extLst>
          </p:cNvPr>
          <p:cNvSpPr>
            <a:spLocks noGrp="1"/>
          </p:cNvSpPr>
          <p:nvPr>
            <p:ph type="title"/>
          </p:nvPr>
        </p:nvSpPr>
        <p:spPr>
          <a:xfrm>
            <a:off x="1324570" y="609599"/>
            <a:ext cx="6494859" cy="619125"/>
          </a:xfrm>
        </p:spPr>
        <p:txBody>
          <a:bodyPr/>
          <a:lstStyle/>
          <a:p>
            <a:r>
              <a:rPr lang="en-US" dirty="0"/>
              <a:t>Title VI of the Civil Rights Act of 1964</a:t>
            </a:r>
          </a:p>
        </p:txBody>
      </p:sp>
      <p:sp>
        <p:nvSpPr>
          <p:cNvPr id="4" name="Text Placeholder 3">
            <a:extLst>
              <a:ext uri="{FF2B5EF4-FFF2-40B4-BE49-F238E27FC236}">
                <a16:creationId xmlns:a16="http://schemas.microsoft.com/office/drawing/2014/main" id="{35119591-C50E-4AB7-8E0F-96AA51AC6122}"/>
              </a:ext>
            </a:extLst>
          </p:cNvPr>
          <p:cNvSpPr>
            <a:spLocks noGrp="1"/>
          </p:cNvSpPr>
          <p:nvPr>
            <p:ph type="body" sz="half" idx="2"/>
          </p:nvPr>
        </p:nvSpPr>
        <p:spPr>
          <a:xfrm>
            <a:off x="399059" y="2098276"/>
            <a:ext cx="3288109" cy="3861595"/>
          </a:xfrm>
        </p:spPr>
        <p:txBody>
          <a:bodyPr>
            <a:noAutofit/>
          </a:bodyPr>
          <a:lstStyle/>
          <a:p>
            <a:pPr marL="347472" indent="-347472">
              <a:buFont typeface="Arial" panose="020B0604020202020204" pitchFamily="34" charset="0"/>
              <a:buChar char="•"/>
            </a:pPr>
            <a:r>
              <a:rPr lang="en-US" sz="2000" dirty="0"/>
              <a:t>Title VI prohibits discrimination on the bases of race, color, and national origin in programs and activities receiving federal financial assistance. </a:t>
            </a:r>
          </a:p>
          <a:p>
            <a:pPr marL="347472" indent="-347472">
              <a:buFont typeface="Arial" panose="020B0604020202020204" pitchFamily="34" charset="0"/>
              <a:buChar char="•"/>
            </a:pPr>
            <a:r>
              <a:rPr lang="en-US" sz="2000" dirty="0"/>
              <a:t>After the video spend 5 minutes sharing with a table neighbor something you learned from the video and find out something they learned.</a:t>
            </a:r>
          </a:p>
          <a:p>
            <a:endParaRPr lang="en-US" dirty="0"/>
          </a:p>
        </p:txBody>
      </p:sp>
      <p:pic>
        <p:nvPicPr>
          <p:cNvPr id="6" name="Picture 5">
            <a:extLst>
              <a:ext uri="{FF2B5EF4-FFF2-40B4-BE49-F238E27FC236}">
                <a16:creationId xmlns:a16="http://schemas.microsoft.com/office/drawing/2014/main" id="{2EF13664-FC36-4581-91E5-B15659CE719B}"/>
              </a:ext>
            </a:extLst>
          </p:cNvPr>
          <p:cNvPicPr>
            <a:picLocks noChangeAspect="1"/>
          </p:cNvPicPr>
          <p:nvPr/>
        </p:nvPicPr>
        <p:blipFill>
          <a:blip r:embed="rId3"/>
          <a:stretch>
            <a:fillRect/>
          </a:stretch>
        </p:blipFill>
        <p:spPr>
          <a:xfrm>
            <a:off x="3888100" y="2217735"/>
            <a:ext cx="4856841" cy="3622675"/>
          </a:xfrm>
          <a:prstGeom prst="rect">
            <a:avLst/>
          </a:prstGeom>
        </p:spPr>
      </p:pic>
    </p:spTree>
    <p:extLst>
      <p:ext uri="{BB962C8B-B14F-4D97-AF65-F5344CB8AC3E}">
        <p14:creationId xmlns:p14="http://schemas.microsoft.com/office/powerpoint/2010/main" val="1392376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B2B9-A8FF-42A9-81A9-66739F5002AF}"/>
              </a:ext>
            </a:extLst>
          </p:cNvPr>
          <p:cNvSpPr>
            <a:spLocks noGrp="1"/>
          </p:cNvSpPr>
          <p:nvPr>
            <p:ph type="title"/>
          </p:nvPr>
        </p:nvSpPr>
        <p:spPr>
          <a:xfrm>
            <a:off x="628650" y="365127"/>
            <a:ext cx="7886700" cy="1101724"/>
          </a:xfrm>
        </p:spPr>
        <p:txBody>
          <a:bodyPr>
            <a:normAutofit/>
          </a:bodyPr>
          <a:lstStyle/>
          <a:p>
            <a:pPr algn="ctr"/>
            <a:r>
              <a:rPr lang="en-US" sz="3200" dirty="0"/>
              <a:t>Corrective Actions &amp; Sanctions</a:t>
            </a:r>
            <a:br>
              <a:rPr lang="en-US" sz="3200" dirty="0"/>
            </a:br>
            <a:r>
              <a:rPr lang="en-US" sz="2200" dirty="0"/>
              <a:t>NDP Element 9</a:t>
            </a:r>
          </a:p>
        </p:txBody>
      </p:sp>
      <p:sp>
        <p:nvSpPr>
          <p:cNvPr id="3" name="Content Placeholder 2">
            <a:extLst>
              <a:ext uri="{FF2B5EF4-FFF2-40B4-BE49-F238E27FC236}">
                <a16:creationId xmlns:a16="http://schemas.microsoft.com/office/drawing/2014/main" id="{EDCEA87C-C58B-4F59-9046-B83F88A90C26}"/>
              </a:ext>
            </a:extLst>
          </p:cNvPr>
          <p:cNvSpPr>
            <a:spLocks noGrp="1"/>
          </p:cNvSpPr>
          <p:nvPr>
            <p:ph idx="1"/>
          </p:nvPr>
        </p:nvSpPr>
        <p:spPr/>
        <p:txBody>
          <a:bodyPr>
            <a:normAutofit/>
          </a:bodyPr>
          <a:lstStyle/>
          <a:p>
            <a:pPr marL="0" indent="0">
              <a:lnSpc>
                <a:spcPct val="100000"/>
              </a:lnSpc>
              <a:buNone/>
            </a:pPr>
            <a:r>
              <a:rPr lang="en-US" sz="2000" b="1" dirty="0"/>
              <a:t>Voluntary Compliance:</a:t>
            </a:r>
          </a:p>
          <a:p>
            <a:pPr marL="347472" indent="-347472">
              <a:lnSpc>
                <a:spcPct val="100000"/>
              </a:lnSpc>
            </a:pPr>
            <a:r>
              <a:rPr lang="en-US" sz="2000" dirty="0"/>
              <a:t>If violations of non-discrimination requirements are found, the responsible agency is asked to voluntarily adhere to correction actions.</a:t>
            </a:r>
          </a:p>
          <a:p>
            <a:pPr>
              <a:lnSpc>
                <a:spcPct val="100000"/>
              </a:lnSpc>
            </a:pPr>
            <a:endParaRPr lang="en-US" sz="2000" dirty="0"/>
          </a:p>
          <a:p>
            <a:pPr marL="0" indent="0">
              <a:lnSpc>
                <a:spcPct val="100000"/>
              </a:lnSpc>
              <a:buNone/>
            </a:pPr>
            <a:r>
              <a:rPr lang="en-US" sz="2000" b="1" dirty="0"/>
              <a:t>Sanctions:</a:t>
            </a:r>
          </a:p>
          <a:p>
            <a:pPr marL="347472" indent="-347472">
              <a:lnSpc>
                <a:spcPct val="100000"/>
              </a:lnSpc>
            </a:pPr>
            <a:r>
              <a:rPr lang="en-US" sz="2000" dirty="0"/>
              <a:t>The Nondiscrimination Plan and section 188 WIOA provide procedures to implement corrective actions and apply sanctions if voluntary compliance is not achieved.</a:t>
            </a:r>
          </a:p>
          <a:p>
            <a:endParaRPr lang="en-US" dirty="0"/>
          </a:p>
        </p:txBody>
      </p:sp>
    </p:spTree>
    <p:extLst>
      <p:ext uri="{BB962C8B-B14F-4D97-AF65-F5344CB8AC3E}">
        <p14:creationId xmlns:p14="http://schemas.microsoft.com/office/powerpoint/2010/main" val="18904390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AD72-CF8F-4224-A38A-B3B5112FAB9C}"/>
              </a:ext>
            </a:extLst>
          </p:cNvPr>
          <p:cNvSpPr>
            <a:spLocks noGrp="1"/>
          </p:cNvSpPr>
          <p:nvPr>
            <p:ph type="title"/>
          </p:nvPr>
        </p:nvSpPr>
        <p:spPr/>
        <p:txBody>
          <a:bodyPr>
            <a:normAutofit/>
          </a:bodyPr>
          <a:lstStyle/>
          <a:p>
            <a:pPr algn="ctr"/>
            <a:r>
              <a:rPr lang="en-US" sz="3200" dirty="0"/>
              <a:t>Pre-Training Knowledge Check Answers</a:t>
            </a:r>
          </a:p>
        </p:txBody>
      </p:sp>
      <p:sp>
        <p:nvSpPr>
          <p:cNvPr id="3" name="Content Placeholder 2">
            <a:extLst>
              <a:ext uri="{FF2B5EF4-FFF2-40B4-BE49-F238E27FC236}">
                <a16:creationId xmlns:a16="http://schemas.microsoft.com/office/drawing/2014/main" id="{363B7B59-D497-48A6-9E57-9C0594F8D33D}"/>
              </a:ext>
            </a:extLst>
          </p:cNvPr>
          <p:cNvSpPr>
            <a:spLocks noGrp="1"/>
          </p:cNvSpPr>
          <p:nvPr>
            <p:ph idx="1"/>
          </p:nvPr>
        </p:nvSpPr>
        <p:spPr>
          <a:xfrm>
            <a:off x="628650" y="1552575"/>
            <a:ext cx="7886700" cy="4624388"/>
          </a:xfrm>
        </p:spPr>
        <p:txBody>
          <a:bodyPr>
            <a:normAutofit fontScale="85000" lnSpcReduction="20000"/>
          </a:bodyPr>
          <a:lstStyle/>
          <a:p>
            <a:pPr marL="514350" indent="-514350">
              <a:buFont typeface="+mj-lt"/>
              <a:buAutoNum type="arabicPeriod"/>
            </a:pPr>
            <a:r>
              <a:rPr lang="en-US" dirty="0"/>
              <a:t>Who is the State-Level EO Officer? Who is your local EO Officer? </a:t>
            </a:r>
          </a:p>
          <a:p>
            <a:pPr marL="514350" indent="-514350">
              <a:buFont typeface="+mj-lt"/>
              <a:buAutoNum type="arabicPeriod"/>
            </a:pPr>
            <a:r>
              <a:rPr lang="en-US" dirty="0"/>
              <a:t>What does LEP stand for? </a:t>
            </a:r>
          </a:p>
          <a:p>
            <a:pPr marL="514350" indent="-514350">
              <a:buFont typeface="+mj-lt"/>
              <a:buAutoNum type="arabicPeriod"/>
            </a:pPr>
            <a:r>
              <a:rPr lang="en-US" dirty="0"/>
              <a:t>What do you do if a customer comes in who doesn’t speak English? </a:t>
            </a:r>
          </a:p>
          <a:p>
            <a:pPr marL="514350" indent="-514350">
              <a:buFont typeface="+mj-lt"/>
              <a:buAutoNum type="arabicPeriod"/>
            </a:pPr>
            <a:r>
              <a:rPr lang="en-US" dirty="0"/>
              <a:t>Are you required to offer a sign language interpreter to a customer who is deaf and uses sign language? </a:t>
            </a:r>
          </a:p>
          <a:p>
            <a:pPr marL="514350" indent="-514350">
              <a:buFont typeface="+mj-lt"/>
              <a:buAutoNum type="arabicPeriod"/>
            </a:pPr>
            <a:r>
              <a:rPr lang="en-US" dirty="0"/>
              <a:t>When are animals allowed in a </a:t>
            </a:r>
            <a:r>
              <a:rPr lang="en-US" dirty="0" err="1"/>
              <a:t>WorkSource</a:t>
            </a:r>
            <a:r>
              <a:rPr lang="en-US" dirty="0"/>
              <a:t> office? </a:t>
            </a:r>
          </a:p>
          <a:p>
            <a:pPr marL="514350" indent="-514350">
              <a:buFont typeface="+mj-lt"/>
              <a:buAutoNum type="arabicPeriod"/>
            </a:pPr>
            <a:r>
              <a:rPr lang="en-US" dirty="0"/>
              <a:t>What are examples of reasonable accommodations </a:t>
            </a:r>
            <a:r>
              <a:rPr lang="en-US" dirty="0" err="1"/>
              <a:t>WorkSource</a:t>
            </a:r>
            <a:r>
              <a:rPr lang="en-US" dirty="0"/>
              <a:t> might need to provide to customers? </a:t>
            </a:r>
          </a:p>
          <a:p>
            <a:pPr marL="514350" indent="-514350">
              <a:buFont typeface="+mj-lt"/>
              <a:buAutoNum type="arabicPeriod"/>
            </a:pPr>
            <a:r>
              <a:rPr lang="en-US" dirty="0"/>
              <a:t>Does sex discrimination include gender identity? </a:t>
            </a:r>
          </a:p>
          <a:p>
            <a:pPr marL="514350" indent="-514350">
              <a:buFont typeface="+mj-lt"/>
              <a:buAutoNum type="arabicPeriod"/>
            </a:pPr>
            <a:r>
              <a:rPr lang="en-US" dirty="0"/>
              <a:t>What do you do if a customer tells you they feel discriminated against?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76266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AD72-CF8F-4224-A38A-B3B5112FAB9C}"/>
              </a:ext>
            </a:extLst>
          </p:cNvPr>
          <p:cNvSpPr>
            <a:spLocks noGrp="1"/>
          </p:cNvSpPr>
          <p:nvPr>
            <p:ph type="title"/>
          </p:nvPr>
        </p:nvSpPr>
        <p:spPr/>
        <p:txBody>
          <a:bodyPr>
            <a:normAutofit/>
          </a:bodyPr>
          <a:lstStyle/>
          <a:p>
            <a:pPr algn="ctr"/>
            <a:r>
              <a:rPr lang="en-US" sz="3200" dirty="0"/>
              <a:t>Questions?</a:t>
            </a:r>
          </a:p>
        </p:txBody>
      </p:sp>
      <p:sp>
        <p:nvSpPr>
          <p:cNvPr id="3" name="Content Placeholder 2">
            <a:extLst>
              <a:ext uri="{FF2B5EF4-FFF2-40B4-BE49-F238E27FC236}">
                <a16:creationId xmlns:a16="http://schemas.microsoft.com/office/drawing/2014/main" id="{363B7B59-D497-48A6-9E57-9C0594F8D33D}"/>
              </a:ext>
            </a:extLst>
          </p:cNvPr>
          <p:cNvSpPr>
            <a:spLocks noGrp="1"/>
          </p:cNvSpPr>
          <p:nvPr>
            <p:ph idx="1"/>
          </p:nvPr>
        </p:nvSpPr>
        <p:spPr>
          <a:xfrm>
            <a:off x="628650" y="1552575"/>
            <a:ext cx="7886700" cy="4624388"/>
          </a:xfrm>
        </p:spPr>
        <p:txBody>
          <a:bodyPr/>
          <a:lstStyle/>
          <a:p>
            <a:pPr marL="0" indent="0">
              <a:spcAft>
                <a:spcPts val="1200"/>
              </a:spcAft>
              <a:buNone/>
            </a:pPr>
            <a:r>
              <a:rPr lang="en-US" b="1" dirty="0"/>
              <a:t>Contact:</a:t>
            </a:r>
          </a:p>
          <a:p>
            <a:pPr marL="347472">
              <a:spcAft>
                <a:spcPts val="1200"/>
              </a:spcAft>
            </a:pPr>
            <a:r>
              <a:rPr lang="en-US" dirty="0">
                <a:hlinkClick r:id="rId3"/>
              </a:rPr>
              <a:t>Local EO Officer</a:t>
            </a:r>
            <a:endParaRPr lang="en-US" dirty="0"/>
          </a:p>
          <a:p>
            <a:pPr marL="347472"/>
            <a:r>
              <a:rPr lang="en-US" dirty="0"/>
              <a:t>State-Level EO Officer</a:t>
            </a:r>
          </a:p>
          <a:p>
            <a:pPr marL="347472" indent="0">
              <a:buNone/>
            </a:pPr>
            <a:r>
              <a:rPr lang="en-US" dirty="0"/>
              <a:t>	</a:t>
            </a:r>
            <a:r>
              <a:rPr lang="en-US" sz="2400" dirty="0"/>
              <a:t>Teresa Eckstein, </a:t>
            </a:r>
            <a:r>
              <a:rPr lang="en-US" sz="2400" dirty="0">
                <a:hlinkClick r:id="rId4"/>
              </a:rPr>
              <a:t>teresa.eckstein@esd.wa.gov </a:t>
            </a:r>
            <a:endParaRPr lang="en-US" sz="2400" dirty="0"/>
          </a:p>
          <a:p>
            <a:pPr marL="347472" indent="0">
              <a:buNone/>
            </a:pPr>
            <a:r>
              <a:rPr lang="en-US" sz="2400" dirty="0"/>
              <a:t>	Phone: 360-507-9890, WA Relay 711</a:t>
            </a:r>
          </a:p>
          <a:p>
            <a:endParaRPr lang="en-US" dirty="0"/>
          </a:p>
        </p:txBody>
      </p:sp>
    </p:spTree>
    <p:extLst>
      <p:ext uri="{BB962C8B-B14F-4D97-AF65-F5344CB8AC3E}">
        <p14:creationId xmlns:p14="http://schemas.microsoft.com/office/powerpoint/2010/main" val="2174947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C9D3D-53B9-4B58-B3FF-095DEC64623D}"/>
              </a:ext>
            </a:extLst>
          </p:cNvPr>
          <p:cNvSpPr>
            <a:spLocks noGrp="1"/>
          </p:cNvSpPr>
          <p:nvPr>
            <p:ph type="title"/>
          </p:nvPr>
        </p:nvSpPr>
        <p:spPr>
          <a:xfrm>
            <a:off x="329184" y="859536"/>
            <a:ext cx="3624602" cy="1243584"/>
          </a:xfrm>
        </p:spPr>
        <p:txBody>
          <a:bodyPr vert="horz" lIns="91440" tIns="45720" rIns="91440" bIns="45720" rtlCol="0" anchor="ctr">
            <a:normAutofit/>
          </a:bodyPr>
          <a:lstStyle/>
          <a:p>
            <a:pPr algn="ctr"/>
            <a:r>
              <a:rPr lang="en-US" dirty="0"/>
              <a:t>Nondiscrimination</a:t>
            </a:r>
          </a:p>
        </p:txBody>
      </p:sp>
      <p:sp>
        <p:nvSpPr>
          <p:cNvPr id="4" name="Text Placeholder 3">
            <a:extLst>
              <a:ext uri="{FF2B5EF4-FFF2-40B4-BE49-F238E27FC236}">
                <a16:creationId xmlns:a16="http://schemas.microsoft.com/office/drawing/2014/main" id="{5CA4104E-885B-4122-8B73-71633C427A69}"/>
              </a:ext>
            </a:extLst>
          </p:cNvPr>
          <p:cNvSpPr>
            <a:spLocks noGrp="1"/>
          </p:cNvSpPr>
          <p:nvPr>
            <p:ph type="body" sz="half" idx="2"/>
          </p:nvPr>
        </p:nvSpPr>
        <p:spPr>
          <a:xfrm>
            <a:off x="345408" y="2249911"/>
            <a:ext cx="3737610" cy="3664351"/>
          </a:xfrm>
        </p:spPr>
        <p:txBody>
          <a:bodyPr vert="horz" lIns="91440" tIns="45720" rIns="91440" bIns="45720" rtlCol="0">
            <a:normAutofit/>
          </a:bodyPr>
          <a:lstStyle/>
          <a:p>
            <a:pPr marL="347472" indent="-347472">
              <a:spcAft>
                <a:spcPts val="1200"/>
              </a:spcAft>
              <a:buFont typeface="Arial" panose="020B0604020202020204" pitchFamily="34" charset="0"/>
              <a:buChar char="•"/>
              <a:defRPr/>
            </a:pPr>
            <a:r>
              <a:rPr lang="en-US" sz="2000" dirty="0"/>
              <a:t>Federal and state laws prohibit discrimination in both service delivery and employment.</a:t>
            </a:r>
          </a:p>
          <a:p>
            <a:pPr marL="347472" indent="-347472">
              <a:buFont typeface="Arial" panose="020B0604020202020204" pitchFamily="34" charset="0"/>
              <a:buChar char="•"/>
              <a:defRPr/>
            </a:pPr>
            <a:r>
              <a:rPr lang="en-US" sz="2000" dirty="0"/>
              <a:t>Because we are a USDOL grant recipient, the Governor has agreed that </a:t>
            </a:r>
            <a:r>
              <a:rPr lang="en-US" sz="2000" dirty="0" err="1"/>
              <a:t>WorkSource</a:t>
            </a:r>
            <a:r>
              <a:rPr lang="en-US" sz="2000" dirty="0"/>
              <a:t> partners will take specific steps to ensure nondiscrimination in the delivery of programs and services.</a:t>
            </a:r>
          </a:p>
        </p:txBody>
      </p:sp>
      <p:pic>
        <p:nvPicPr>
          <p:cNvPr id="5" name="Content Placeholder 3" descr="Director or the Civil Rights Center, Naomi Barry- Perez">
            <a:extLst>
              <a:ext uri="{FF2B5EF4-FFF2-40B4-BE49-F238E27FC236}">
                <a16:creationId xmlns:a16="http://schemas.microsoft.com/office/drawing/2014/main" id="{CF62CE80-A439-44C6-AD76-A5DD442900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206805" y="517600"/>
            <a:ext cx="1954530" cy="2743200"/>
          </a:xfrm>
          <a:prstGeom prst="rect">
            <a:avLst/>
          </a:prstGeom>
        </p:spPr>
      </p:pic>
      <p:sp>
        <p:nvSpPr>
          <p:cNvPr id="27" name="TextBox 2">
            <a:extLst>
              <a:ext uri="{FF2B5EF4-FFF2-40B4-BE49-F238E27FC236}">
                <a16:creationId xmlns:a16="http://schemas.microsoft.com/office/drawing/2014/main" id="{5A1354F7-0C84-4388-95C3-0EB6BB8BB09B}"/>
              </a:ext>
            </a:extLst>
          </p:cNvPr>
          <p:cNvSpPr txBox="1">
            <a:spLocks noChangeArrowheads="1"/>
          </p:cNvSpPr>
          <p:nvPr/>
        </p:nvSpPr>
        <p:spPr bwMode="auto">
          <a:xfrm>
            <a:off x="7307156" y="1379845"/>
            <a:ext cx="1649276"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Aft>
                <a:spcPts val="600"/>
              </a:spcAft>
            </a:pPr>
            <a:r>
              <a:rPr lang="en-US" altLang="en-US" sz="1200" dirty="0">
                <a:latin typeface="Verdana" panose="020B0604030504040204" pitchFamily="34" charset="0"/>
                <a:ea typeface="Verdana" panose="020B0604030504040204" pitchFamily="34" charset="0"/>
              </a:rPr>
              <a:t>Director, Civil Rights Center</a:t>
            </a:r>
          </a:p>
          <a:p>
            <a:pPr algn="ctr">
              <a:spcAft>
                <a:spcPts val="600"/>
              </a:spcAft>
            </a:pPr>
            <a:r>
              <a:rPr lang="en-US" altLang="en-US" sz="1200" dirty="0">
                <a:latin typeface="Verdana" panose="020B0604030504040204" pitchFamily="34" charset="0"/>
                <a:ea typeface="Verdana" panose="020B0604030504040204" pitchFamily="34" charset="0"/>
              </a:rPr>
              <a:t>Naomi Barry-Pérez</a:t>
            </a:r>
          </a:p>
        </p:txBody>
      </p:sp>
      <p:pic>
        <p:nvPicPr>
          <p:cNvPr id="6" name="Picture 2" descr="Washington State Governor Jay Inslee">
            <a:extLst>
              <a:ext uri="{FF2B5EF4-FFF2-40B4-BE49-F238E27FC236}">
                <a16:creationId xmlns:a16="http://schemas.microsoft.com/office/drawing/2014/main" id="{58CA7DE3-6617-4440-83A5-254397EA3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060983" y="3433762"/>
            <a:ext cx="2246173" cy="274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4">
            <a:extLst>
              <a:ext uri="{FF2B5EF4-FFF2-40B4-BE49-F238E27FC236}">
                <a16:creationId xmlns:a16="http://schemas.microsoft.com/office/drawing/2014/main" id="{5D4E6A97-64F8-449E-A63D-B70CFC4D027D}"/>
              </a:ext>
            </a:extLst>
          </p:cNvPr>
          <p:cNvSpPr>
            <a:spLocks noChangeArrowheads="1"/>
          </p:cNvSpPr>
          <p:nvPr/>
        </p:nvSpPr>
        <p:spPr bwMode="auto">
          <a:xfrm>
            <a:off x="7388844" y="4082087"/>
            <a:ext cx="1485900"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Aft>
                <a:spcPts val="600"/>
              </a:spcAft>
            </a:pPr>
            <a:r>
              <a:rPr lang="en-US" altLang="en-US" sz="1200" dirty="0">
                <a:latin typeface="Verdana" panose="020B0604030504040204" pitchFamily="34" charset="0"/>
                <a:ea typeface="Verdana" panose="020B0604030504040204" pitchFamily="34" charset="0"/>
              </a:rPr>
              <a:t>Washington State Governor</a:t>
            </a:r>
          </a:p>
          <a:p>
            <a:pPr algn="ctr">
              <a:spcAft>
                <a:spcPts val="600"/>
              </a:spcAft>
            </a:pPr>
            <a:r>
              <a:rPr lang="en-US" altLang="en-US" sz="1200" dirty="0">
                <a:latin typeface="Verdana" panose="020B0604030504040204" pitchFamily="34" charset="0"/>
                <a:ea typeface="Verdana" panose="020B0604030504040204" pitchFamily="34" charset="0"/>
              </a:rPr>
              <a:t>Jay Inslee</a:t>
            </a:r>
          </a:p>
        </p:txBody>
      </p:sp>
    </p:spTree>
    <p:extLst>
      <p:ext uri="{BB962C8B-B14F-4D97-AF65-F5344CB8AC3E}">
        <p14:creationId xmlns:p14="http://schemas.microsoft.com/office/powerpoint/2010/main" val="230488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B492-F84E-4D95-A805-6E7A0A26E8E4}"/>
              </a:ext>
            </a:extLst>
          </p:cNvPr>
          <p:cNvSpPr>
            <a:spLocks noGrp="1"/>
          </p:cNvSpPr>
          <p:nvPr>
            <p:ph type="title"/>
          </p:nvPr>
        </p:nvSpPr>
        <p:spPr>
          <a:xfrm>
            <a:off x="333375" y="469901"/>
            <a:ext cx="4429125" cy="1325563"/>
          </a:xfrm>
        </p:spPr>
        <p:txBody>
          <a:bodyPr>
            <a:normAutofit/>
          </a:bodyPr>
          <a:lstStyle/>
          <a:p>
            <a:pPr algn="ctr"/>
            <a:r>
              <a:rPr lang="en-US" sz="3200" dirty="0"/>
              <a:t>WA State Nondiscrimination Plan</a:t>
            </a:r>
          </a:p>
        </p:txBody>
      </p:sp>
      <p:sp>
        <p:nvSpPr>
          <p:cNvPr id="3" name="Content Placeholder 2">
            <a:extLst>
              <a:ext uri="{FF2B5EF4-FFF2-40B4-BE49-F238E27FC236}">
                <a16:creationId xmlns:a16="http://schemas.microsoft.com/office/drawing/2014/main" id="{B52949E3-283E-4389-B8B6-E83DE72C49F2}"/>
              </a:ext>
            </a:extLst>
          </p:cNvPr>
          <p:cNvSpPr>
            <a:spLocks noGrp="1"/>
          </p:cNvSpPr>
          <p:nvPr>
            <p:ph sz="half" idx="1"/>
          </p:nvPr>
        </p:nvSpPr>
        <p:spPr>
          <a:xfrm>
            <a:off x="495300" y="2036761"/>
            <a:ext cx="4267200" cy="4351338"/>
          </a:xfrm>
        </p:spPr>
        <p:txBody>
          <a:bodyPr>
            <a:noAutofit/>
          </a:bodyPr>
          <a:lstStyle/>
          <a:p>
            <a:pPr marL="347472" indent="-347472">
              <a:spcAft>
                <a:spcPts val="1200"/>
              </a:spcAft>
            </a:pPr>
            <a:r>
              <a:rPr lang="en-US" sz="2000" dirty="0"/>
              <a:t>The Nondiscrimination Plan is the document that describes to USDOL how Washington’s </a:t>
            </a:r>
            <a:r>
              <a:rPr lang="en-US" sz="2000" dirty="0" err="1"/>
              <a:t>WorkSource</a:t>
            </a:r>
            <a:r>
              <a:rPr lang="en-US" sz="2000" dirty="0"/>
              <a:t> system will provide workforce development programs and services in a manner which ensures equal opportunity and nondiscrimination.</a:t>
            </a:r>
          </a:p>
          <a:p>
            <a:pPr marL="347472" indent="-347472">
              <a:spcAft>
                <a:spcPts val="1200"/>
              </a:spcAft>
            </a:pPr>
            <a:r>
              <a:rPr lang="en-US" sz="2000" dirty="0"/>
              <a:t>The Nondiscrimination Plan (NDP) consists of 9 Elements.</a:t>
            </a:r>
          </a:p>
          <a:p>
            <a:endParaRPr lang="en-US" dirty="0"/>
          </a:p>
        </p:txBody>
      </p:sp>
      <p:sp>
        <p:nvSpPr>
          <p:cNvPr id="4" name="Content Placeholder 3">
            <a:extLst>
              <a:ext uri="{FF2B5EF4-FFF2-40B4-BE49-F238E27FC236}">
                <a16:creationId xmlns:a16="http://schemas.microsoft.com/office/drawing/2014/main" id="{464B4892-AB52-4E4F-AE84-3361BE815E42}"/>
              </a:ext>
            </a:extLst>
          </p:cNvPr>
          <p:cNvSpPr>
            <a:spLocks noGrp="1"/>
          </p:cNvSpPr>
          <p:nvPr>
            <p:ph sz="half" idx="2"/>
          </p:nvPr>
        </p:nvSpPr>
        <p:spPr>
          <a:xfrm>
            <a:off x="5060446" y="701675"/>
            <a:ext cx="3364358" cy="5606658"/>
          </a:xfrm>
        </p:spPr>
        <p:txBody>
          <a:bodyPr>
            <a:noAutofit/>
          </a:bodyPr>
          <a:lstStyle/>
          <a:p>
            <a:pPr marL="347472" indent="-347472">
              <a:spcAft>
                <a:spcPts val="1200"/>
              </a:spcAft>
              <a:buFont typeface="+mj-lt"/>
              <a:buAutoNum type="arabicPeriod"/>
            </a:pPr>
            <a:r>
              <a:rPr lang="en-US" sz="2000" dirty="0"/>
              <a:t>State-Level and Local EO Officers</a:t>
            </a:r>
          </a:p>
          <a:p>
            <a:pPr marL="347472" indent="-347472">
              <a:spcAft>
                <a:spcPts val="1200"/>
              </a:spcAft>
              <a:buFont typeface="+mj-lt"/>
              <a:buAutoNum type="arabicPeriod"/>
            </a:pPr>
            <a:r>
              <a:rPr lang="en-US" sz="2000" dirty="0"/>
              <a:t>Notice and Communication</a:t>
            </a:r>
          </a:p>
          <a:p>
            <a:pPr marL="347472" indent="-347472">
              <a:spcAft>
                <a:spcPts val="1200"/>
              </a:spcAft>
              <a:buFont typeface="+mj-lt"/>
              <a:buAutoNum type="arabicPeriod"/>
            </a:pPr>
            <a:r>
              <a:rPr lang="en-US" sz="2000" dirty="0"/>
              <a:t>Assurances</a:t>
            </a:r>
          </a:p>
          <a:p>
            <a:pPr marL="347472" indent="-347472">
              <a:spcAft>
                <a:spcPts val="1200"/>
              </a:spcAft>
              <a:buFont typeface="+mj-lt"/>
              <a:buAutoNum type="arabicPeriod"/>
            </a:pPr>
            <a:r>
              <a:rPr lang="en-US" sz="2000" dirty="0"/>
              <a:t>Affirmative Outreach</a:t>
            </a:r>
          </a:p>
          <a:p>
            <a:pPr marL="347472" indent="-347472">
              <a:spcAft>
                <a:spcPts val="1200"/>
              </a:spcAft>
              <a:buFont typeface="+mj-lt"/>
              <a:buAutoNum type="arabicPeriod"/>
            </a:pPr>
            <a:r>
              <a:rPr lang="en-US" sz="2000" dirty="0"/>
              <a:t>Disability Requirements</a:t>
            </a:r>
          </a:p>
          <a:p>
            <a:pPr marL="347472" indent="-347472">
              <a:spcAft>
                <a:spcPts val="1200"/>
              </a:spcAft>
              <a:buFont typeface="+mj-lt"/>
              <a:buAutoNum type="arabicPeriod"/>
            </a:pPr>
            <a:r>
              <a:rPr lang="en-US" sz="2000" dirty="0"/>
              <a:t>Data Collection</a:t>
            </a:r>
          </a:p>
          <a:p>
            <a:pPr marL="347472" indent="-347472">
              <a:spcAft>
                <a:spcPts val="1200"/>
              </a:spcAft>
              <a:buFont typeface="+mj-lt"/>
              <a:buAutoNum type="arabicPeriod"/>
            </a:pPr>
            <a:r>
              <a:rPr lang="en-US" sz="2000" dirty="0"/>
              <a:t>Monitoring for Compliance</a:t>
            </a:r>
          </a:p>
          <a:p>
            <a:pPr marL="347472" indent="-347472">
              <a:spcAft>
                <a:spcPts val="1200"/>
              </a:spcAft>
              <a:buFont typeface="+mj-lt"/>
              <a:buAutoNum type="arabicPeriod"/>
            </a:pPr>
            <a:r>
              <a:rPr lang="en-US" sz="2000" dirty="0"/>
              <a:t>Discrimination Complaint Process</a:t>
            </a:r>
          </a:p>
          <a:p>
            <a:pPr marL="347472" indent="-347472">
              <a:spcAft>
                <a:spcPts val="1200"/>
              </a:spcAft>
              <a:buFont typeface="+mj-lt"/>
              <a:buAutoNum type="arabicPeriod"/>
            </a:pPr>
            <a:r>
              <a:rPr lang="en-US" sz="2000" dirty="0"/>
              <a:t>Corrective Actions and Sanctions</a:t>
            </a:r>
          </a:p>
        </p:txBody>
      </p:sp>
    </p:spTree>
    <p:extLst>
      <p:ext uri="{BB962C8B-B14F-4D97-AF65-F5344CB8AC3E}">
        <p14:creationId xmlns:p14="http://schemas.microsoft.com/office/powerpoint/2010/main" val="37088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E114-1E7C-44FE-AF57-BFE1F7C4E256}"/>
              </a:ext>
            </a:extLst>
          </p:cNvPr>
          <p:cNvSpPr>
            <a:spLocks noGrp="1"/>
          </p:cNvSpPr>
          <p:nvPr>
            <p:ph type="title"/>
          </p:nvPr>
        </p:nvSpPr>
        <p:spPr/>
        <p:txBody>
          <a:bodyPr>
            <a:normAutofit/>
          </a:bodyPr>
          <a:lstStyle/>
          <a:p>
            <a:pPr algn="ctr"/>
            <a:r>
              <a:rPr lang="en-US" sz="3200" dirty="0"/>
              <a:t>State-Level Equal Opportunity Officer</a:t>
            </a:r>
            <a:br>
              <a:rPr lang="en-US" dirty="0"/>
            </a:br>
            <a:r>
              <a:rPr lang="en-US" sz="2200" dirty="0"/>
              <a:t>NDP Element 1</a:t>
            </a:r>
          </a:p>
        </p:txBody>
      </p:sp>
      <p:sp>
        <p:nvSpPr>
          <p:cNvPr id="3" name="Content Placeholder 2">
            <a:extLst>
              <a:ext uri="{FF2B5EF4-FFF2-40B4-BE49-F238E27FC236}">
                <a16:creationId xmlns:a16="http://schemas.microsoft.com/office/drawing/2014/main" id="{BFC4EF5E-08A2-4E7E-8407-60419CC0D8F8}"/>
              </a:ext>
            </a:extLst>
          </p:cNvPr>
          <p:cNvSpPr>
            <a:spLocks noGrp="1"/>
          </p:cNvSpPr>
          <p:nvPr>
            <p:ph sz="half" idx="1"/>
          </p:nvPr>
        </p:nvSpPr>
        <p:spPr>
          <a:xfrm>
            <a:off x="381000" y="3085588"/>
            <a:ext cx="2419350" cy="400050"/>
          </a:xfrm>
        </p:spPr>
        <p:txBody>
          <a:bodyPr>
            <a:normAutofit fontScale="77500" lnSpcReduction="20000"/>
          </a:bodyPr>
          <a:lstStyle/>
          <a:p>
            <a:pPr marL="0" indent="0">
              <a:buNone/>
            </a:pPr>
            <a:r>
              <a:rPr lang="en-US" sz="3400" dirty="0"/>
              <a:t>Teresa Eckstein</a:t>
            </a:r>
          </a:p>
          <a:p>
            <a:endParaRPr lang="en-US" dirty="0"/>
          </a:p>
        </p:txBody>
      </p:sp>
      <p:sp>
        <p:nvSpPr>
          <p:cNvPr id="5" name="Left Brace 4">
            <a:extLst>
              <a:ext uri="{FF2B5EF4-FFF2-40B4-BE49-F238E27FC236}">
                <a16:creationId xmlns:a16="http://schemas.microsoft.com/office/drawing/2014/main" id="{C2DC3384-6FEA-4259-A62A-8F72BF15D7AC}"/>
              </a:ext>
              <a:ext uri="{C183D7F6-B498-43B3-948B-1728B52AA6E4}">
                <adec:decorative xmlns:adec="http://schemas.microsoft.com/office/drawing/2017/decorative" val="1"/>
              </a:ext>
            </a:extLst>
          </p:cNvPr>
          <p:cNvSpPr/>
          <p:nvPr/>
        </p:nvSpPr>
        <p:spPr>
          <a:xfrm>
            <a:off x="2800350" y="1901825"/>
            <a:ext cx="342900" cy="4029179"/>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AAFFDE7D-1B20-4008-A170-AF92554D043E}"/>
              </a:ext>
            </a:extLst>
          </p:cNvPr>
          <p:cNvSpPr>
            <a:spLocks noGrp="1"/>
          </p:cNvSpPr>
          <p:nvPr>
            <p:ph sz="half" idx="2"/>
          </p:nvPr>
        </p:nvSpPr>
        <p:spPr>
          <a:xfrm>
            <a:off x="3143250" y="1955800"/>
            <a:ext cx="5791200" cy="4351338"/>
          </a:xfrm>
        </p:spPr>
        <p:txBody>
          <a:bodyPr>
            <a:noAutofit/>
          </a:bodyPr>
          <a:lstStyle/>
          <a:p>
            <a:pPr marL="347472" indent="-347472">
              <a:lnSpc>
                <a:spcPct val="110000"/>
              </a:lnSpc>
            </a:pPr>
            <a:r>
              <a:rPr lang="en-US" sz="2000" dirty="0"/>
              <a:t>Responsible for State Program-wide coordination of compliance with the equal opportunity and nondiscrimination requirements in WIOA</a:t>
            </a:r>
          </a:p>
          <a:p>
            <a:pPr marL="347472" indent="-347472">
              <a:lnSpc>
                <a:spcPct val="110000"/>
              </a:lnSpc>
            </a:pPr>
            <a:r>
              <a:rPr lang="en-US" sz="2000" dirty="0"/>
              <a:t>Liaison to USDOL Civil Rights Center</a:t>
            </a:r>
          </a:p>
          <a:p>
            <a:pPr marL="347472" indent="-347472">
              <a:lnSpc>
                <a:spcPct val="110000"/>
              </a:lnSpc>
            </a:pPr>
            <a:r>
              <a:rPr lang="en-US" sz="2000" dirty="0"/>
              <a:t>Provides training and technical assistance to local EO Officers</a:t>
            </a:r>
          </a:p>
          <a:p>
            <a:pPr marL="347472" indent="-347472">
              <a:lnSpc>
                <a:spcPct val="110000"/>
              </a:lnSpc>
            </a:pPr>
            <a:r>
              <a:rPr lang="en-US" sz="2000" dirty="0"/>
              <a:t>Reviews LWDB and ESD programs to ensure nondiscrimination</a:t>
            </a:r>
          </a:p>
          <a:p>
            <a:pPr marL="347472" indent="-347472">
              <a:lnSpc>
                <a:spcPct val="110000"/>
              </a:lnSpc>
            </a:pPr>
            <a:r>
              <a:rPr lang="en-US" sz="2000" dirty="0"/>
              <a:t>Discrimination complaints from customers and employees</a:t>
            </a:r>
          </a:p>
        </p:txBody>
      </p:sp>
      <p:pic>
        <p:nvPicPr>
          <p:cNvPr id="7" name="Graphic 6" descr="User">
            <a:extLst>
              <a:ext uri="{FF2B5EF4-FFF2-40B4-BE49-F238E27FC236}">
                <a16:creationId xmlns:a16="http://schemas.microsoft.com/office/drawing/2014/main" id="{11F46B6A-969D-44F3-AD0A-6DA772BD5E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9263" y="3485638"/>
            <a:ext cx="914400" cy="914400"/>
          </a:xfrm>
          <a:prstGeom prst="rect">
            <a:avLst/>
          </a:prstGeom>
        </p:spPr>
      </p:pic>
    </p:spTree>
    <p:extLst>
      <p:ext uri="{BB962C8B-B14F-4D97-AF65-F5344CB8AC3E}">
        <p14:creationId xmlns:p14="http://schemas.microsoft.com/office/powerpoint/2010/main" val="168346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492-C8AC-4E81-8414-93D079E3988D}"/>
              </a:ext>
            </a:extLst>
          </p:cNvPr>
          <p:cNvSpPr>
            <a:spLocks noGrp="1"/>
          </p:cNvSpPr>
          <p:nvPr>
            <p:ph type="title"/>
          </p:nvPr>
        </p:nvSpPr>
        <p:spPr>
          <a:xfrm>
            <a:off x="1031875" y="365123"/>
            <a:ext cx="7080249" cy="1325563"/>
          </a:xfrm>
        </p:spPr>
        <p:txBody>
          <a:bodyPr vert="horz" lIns="91440" tIns="45720" rIns="91440" bIns="45720" rtlCol="0" anchor="ctr">
            <a:normAutofit/>
          </a:bodyPr>
          <a:lstStyle/>
          <a:p>
            <a:pPr algn="ctr"/>
            <a:r>
              <a:rPr lang="en-US" sz="3200" kern="1200" dirty="0">
                <a:solidFill>
                  <a:schemeClr val="tx1"/>
                </a:solidFill>
                <a:latin typeface="+mj-lt"/>
                <a:ea typeface="+mj-ea"/>
                <a:cs typeface="+mj-cs"/>
              </a:rPr>
              <a:t>Local EO Officer</a:t>
            </a:r>
            <a:br>
              <a:rPr lang="en-US" sz="4300" kern="1200" dirty="0">
                <a:solidFill>
                  <a:schemeClr val="tx1"/>
                </a:solidFill>
                <a:latin typeface="+mj-lt"/>
                <a:ea typeface="+mj-ea"/>
                <a:cs typeface="+mj-cs"/>
              </a:rPr>
            </a:br>
            <a:r>
              <a:rPr lang="en-US" sz="2200" kern="1200" dirty="0">
                <a:solidFill>
                  <a:schemeClr val="tx1"/>
                </a:solidFill>
                <a:latin typeface="+mj-lt"/>
                <a:ea typeface="+mj-ea"/>
                <a:cs typeface="+mj-cs"/>
              </a:rPr>
              <a:t>NDP Element 1</a:t>
            </a:r>
          </a:p>
        </p:txBody>
      </p:sp>
      <p:pic>
        <p:nvPicPr>
          <p:cNvPr id="5" name="Picture 2" descr="Map of Washington State showing the 12 Workforce Development Areas that the local EO officers represent. ">
            <a:extLst>
              <a:ext uri="{FF2B5EF4-FFF2-40B4-BE49-F238E27FC236}">
                <a16:creationId xmlns:a16="http://schemas.microsoft.com/office/drawing/2014/main" id="{5F8569A2-BB5D-4840-9AFB-B2F11633D8A9}"/>
              </a:ext>
            </a:extLst>
          </p:cNvPr>
          <p:cNvPicPr>
            <a:picLocks noGrp="1" noChangeAspect="1" noChangeArrowheads="1"/>
          </p:cNvPicPr>
          <p:nvPr>
            <p:ph sz="half" idx="2"/>
          </p:nvPr>
        </p:nvPicPr>
        <p:blipFill>
          <a:blip r:embed="rId3" cstate="print"/>
          <a:srcRect t="6288" r="386" b="7628"/>
          <a:stretch>
            <a:fillRect/>
          </a:stretch>
        </p:blipFill>
        <p:spPr bwMode="auto">
          <a:xfrm>
            <a:off x="4458326" y="2247333"/>
            <a:ext cx="4237998" cy="2829491"/>
          </a:xfrm>
          <a:prstGeom prst="rect">
            <a:avLst/>
          </a:prstGeom>
          <a:noFill/>
        </p:spPr>
      </p:pic>
      <p:sp>
        <p:nvSpPr>
          <p:cNvPr id="3" name="Content Placeholder 2">
            <a:extLst>
              <a:ext uri="{FF2B5EF4-FFF2-40B4-BE49-F238E27FC236}">
                <a16:creationId xmlns:a16="http://schemas.microsoft.com/office/drawing/2014/main" id="{03363B69-EAB1-405F-B1F9-D218B3EFDF79}"/>
              </a:ext>
            </a:extLst>
          </p:cNvPr>
          <p:cNvSpPr>
            <a:spLocks noGrp="1"/>
          </p:cNvSpPr>
          <p:nvPr>
            <p:ph sz="half" idx="1"/>
          </p:nvPr>
        </p:nvSpPr>
        <p:spPr>
          <a:xfrm>
            <a:off x="447676" y="1825624"/>
            <a:ext cx="3886200" cy="4351338"/>
          </a:xfrm>
        </p:spPr>
        <p:txBody>
          <a:bodyPr vert="horz" lIns="91440" tIns="45720" rIns="91440" bIns="45720" rtlCol="0">
            <a:normAutofit/>
          </a:bodyPr>
          <a:lstStyle/>
          <a:p>
            <a:pPr marL="347472" indent="-347472"/>
            <a:r>
              <a:rPr lang="en-US" sz="2000" dirty="0"/>
              <a:t>Responsible for local area coordination of compliance with the equal opportunity and nondiscrimination requirements in WIOA</a:t>
            </a:r>
          </a:p>
          <a:p>
            <a:pPr marL="347472" indent="-347472"/>
            <a:r>
              <a:rPr lang="en-US" sz="2000" dirty="0"/>
              <a:t>Provides training and technical assistance to area staff</a:t>
            </a:r>
          </a:p>
          <a:p>
            <a:pPr marL="347472" indent="-347472"/>
            <a:r>
              <a:rPr lang="en-US" sz="2000" dirty="0"/>
              <a:t>Reviews LWDB programs to ensure nondiscrimination</a:t>
            </a:r>
          </a:p>
          <a:p>
            <a:pPr marL="347472" indent="-347472"/>
            <a:r>
              <a:rPr lang="en-US" sz="2000" dirty="0"/>
              <a:t>Discrimination complaints from area customers</a:t>
            </a:r>
          </a:p>
          <a:p>
            <a:endParaRPr lang="en-US" dirty="0"/>
          </a:p>
        </p:txBody>
      </p:sp>
      <p:sp>
        <p:nvSpPr>
          <p:cNvPr id="6" name="Rectangle 4">
            <a:extLst>
              <a:ext uri="{FF2B5EF4-FFF2-40B4-BE49-F238E27FC236}">
                <a16:creationId xmlns:a16="http://schemas.microsoft.com/office/drawing/2014/main" id="{7196A607-A285-47F0-8492-F611AC2CAA18}"/>
              </a:ext>
            </a:extLst>
          </p:cNvPr>
          <p:cNvSpPr>
            <a:spLocks noChangeArrowheads="1"/>
          </p:cNvSpPr>
          <p:nvPr/>
        </p:nvSpPr>
        <p:spPr bwMode="auto">
          <a:xfrm>
            <a:off x="7009477" y="4895849"/>
            <a:ext cx="1686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Aft>
                <a:spcPts val="600"/>
              </a:spcAft>
            </a:pPr>
            <a:r>
              <a:rPr lang="en-US" altLang="en-US" sz="1400" dirty="0">
                <a:latin typeface="+mj-lt"/>
                <a:ea typeface="Verdana" panose="020B0604030504040204" pitchFamily="34" charset="0"/>
              </a:rPr>
              <a:t>12 Workforce Development Areas</a:t>
            </a:r>
          </a:p>
        </p:txBody>
      </p:sp>
    </p:spTree>
    <p:extLst>
      <p:ext uri="{BB962C8B-B14F-4D97-AF65-F5344CB8AC3E}">
        <p14:creationId xmlns:p14="http://schemas.microsoft.com/office/powerpoint/2010/main" val="18336278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11304</Words>
  <Application>Microsoft Office PowerPoint</Application>
  <PresentationFormat>On-screen Show (4:3)</PresentationFormat>
  <Paragraphs>751</Paragraphs>
  <Slides>52</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Calibri Light</vt:lpstr>
      <vt:lpstr>Symbol</vt:lpstr>
      <vt:lpstr>Verdana</vt:lpstr>
      <vt:lpstr>Wingdings</vt:lpstr>
      <vt:lpstr>Office Theme</vt:lpstr>
      <vt:lpstr>Equal Opportunity and Nondiscrimination</vt:lpstr>
      <vt:lpstr>Learning Goals</vt:lpstr>
      <vt:lpstr>Pre-Training Knowledge Check</vt:lpstr>
      <vt:lpstr>Helping Washington’s Workers</vt:lpstr>
      <vt:lpstr>Title VI of the Civil Rights Act of 1964</vt:lpstr>
      <vt:lpstr>Nondiscrimination</vt:lpstr>
      <vt:lpstr>WA State Nondiscrimination Plan</vt:lpstr>
      <vt:lpstr>State-Level Equal Opportunity Officer NDP Element 1</vt:lpstr>
      <vt:lpstr>Local EO Officer NDP Element 1</vt:lpstr>
      <vt:lpstr>Notice and Communication NDP Element 2</vt:lpstr>
      <vt:lpstr>Discussion</vt:lpstr>
      <vt:lpstr>Assurances NDP Element 3</vt:lpstr>
      <vt:lpstr>Affirmative Outreach NDP Element 4</vt:lpstr>
      <vt:lpstr>Customer Demographics</vt:lpstr>
      <vt:lpstr>Serving Customers with Limited English Proficiency</vt:lpstr>
      <vt:lpstr>LEP Scenarios</vt:lpstr>
      <vt:lpstr>LEP Scenario 1 – What language?</vt:lpstr>
      <vt:lpstr>LEP Scenario 2 – My child will translate</vt:lpstr>
      <vt:lpstr>Accessibility NDP Element 5</vt:lpstr>
      <vt:lpstr>Service Animals</vt:lpstr>
      <vt:lpstr>Service Animal Examples</vt:lpstr>
      <vt:lpstr>Service Animal Scenario</vt:lpstr>
      <vt:lpstr>Reasonable Accommodation NDP Element 5</vt:lpstr>
      <vt:lpstr>Reasonable Accommodation Scenarios</vt:lpstr>
      <vt:lpstr>Reasonable Accommodation Scenario 1 - Sign language? </vt:lpstr>
      <vt:lpstr>Reasonable Accommodation Scenario 2 – Help applying</vt:lpstr>
      <vt:lpstr>Disability Related Information</vt:lpstr>
      <vt:lpstr>Disability Information Sharing</vt:lpstr>
      <vt:lpstr>Disability Information Storing</vt:lpstr>
      <vt:lpstr>Religious Accommodation</vt:lpstr>
      <vt:lpstr>Religious Accommodation Examples</vt:lpstr>
      <vt:lpstr>Religion Small Group Exercise</vt:lpstr>
      <vt:lpstr>Data Collection NDP Element 6</vt:lpstr>
      <vt:lpstr>Monitoring for Compliance NDP Element 7</vt:lpstr>
      <vt:lpstr>Discrimination NDP Element 8</vt:lpstr>
      <vt:lpstr>Sex Discrimination</vt:lpstr>
      <vt:lpstr>PowerPoint Presentation</vt:lpstr>
      <vt:lpstr>Gender Identity</vt:lpstr>
      <vt:lpstr>Gender Expression</vt:lpstr>
      <vt:lpstr>Sex Assigned at Birth</vt:lpstr>
      <vt:lpstr>Gender Identity and the Restroom</vt:lpstr>
      <vt:lpstr>Gender Identity Scenario</vt:lpstr>
      <vt:lpstr>Discrimination Complaints Customers Against WorkSource/Partner</vt:lpstr>
      <vt:lpstr>Discrimination Complaints Customers Against Employers</vt:lpstr>
      <vt:lpstr>Discrimination Complaint Scenarios</vt:lpstr>
      <vt:lpstr>Discrimination Complaints Scenario 1</vt:lpstr>
      <vt:lpstr>Discrimination Complaints Scenario 2</vt:lpstr>
      <vt:lpstr>Discrimination Complaints Staff</vt:lpstr>
      <vt:lpstr>Discrimination Complaints Staff Rights</vt:lpstr>
      <vt:lpstr>Corrective Actions &amp; Sanctions NDP Element 9</vt:lpstr>
      <vt:lpstr>Pre-Training Knowledge Check Answers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 Opportunity and Nondiscrimination</dc:title>
  <dc:creator>Marino, Jasper (ESD)</dc:creator>
  <cp:lastModifiedBy>Moore, Kelly (ESD)</cp:lastModifiedBy>
  <cp:revision>29</cp:revision>
  <dcterms:created xsi:type="dcterms:W3CDTF">2020-04-30T21:59:38Z</dcterms:created>
  <dcterms:modified xsi:type="dcterms:W3CDTF">2022-04-26T16:31:25Z</dcterms:modified>
</cp:coreProperties>
</file>