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65" r:id="rId2"/>
    <p:sldId id="267" r:id="rId3"/>
    <p:sldId id="270" r:id="rId4"/>
    <p:sldId id="257" r:id="rId5"/>
    <p:sldId id="258" r:id="rId6"/>
    <p:sldId id="259" r:id="rId7"/>
    <p:sldId id="260" r:id="rId8"/>
    <p:sldId id="261" r:id="rId9"/>
    <p:sldId id="269" r:id="rId10"/>
    <p:sldId id="271" r:id="rId11"/>
    <p:sldId id="263"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FB5D8E-A2F3-446A-A8B5-CD138A8E81F7}" type="doc">
      <dgm:prSet loTypeId="urn:microsoft.com/office/officeart/2005/8/layout/list1" loCatId="list" qsTypeId="urn:microsoft.com/office/officeart/2005/8/quickstyle/simple1" qsCatId="simple" csTypeId="urn:microsoft.com/office/officeart/2005/8/colors/accent1_2" csCatId="accent1" phldr="1"/>
      <dgm:spPr/>
    </dgm:pt>
    <dgm:pt modelId="{09B80E4A-AA18-4E81-8447-92219159237E}">
      <dgm:prSet phldrT="[Text]" custT="1"/>
      <dgm:spPr/>
      <dgm:t>
        <a:bodyPr/>
        <a:lstStyle/>
        <a:p>
          <a:r>
            <a:rPr lang="en-US" sz="2000" dirty="0"/>
            <a:t>Title I Services</a:t>
          </a:r>
        </a:p>
      </dgm:t>
    </dgm:pt>
    <dgm:pt modelId="{42492CDE-6B51-413B-A036-E982F7C36560}" type="parTrans" cxnId="{F57C185F-DF4A-466E-B5BA-E0FFB6449115}">
      <dgm:prSet/>
      <dgm:spPr/>
      <dgm:t>
        <a:bodyPr/>
        <a:lstStyle/>
        <a:p>
          <a:endParaRPr lang="en-US"/>
        </a:p>
      </dgm:t>
    </dgm:pt>
    <dgm:pt modelId="{F61DDFAE-75B0-4DCB-97F0-B1DB6F28D0F7}" type="sibTrans" cxnId="{F57C185F-DF4A-466E-B5BA-E0FFB6449115}">
      <dgm:prSet/>
      <dgm:spPr/>
      <dgm:t>
        <a:bodyPr/>
        <a:lstStyle/>
        <a:p>
          <a:endParaRPr lang="en-US"/>
        </a:p>
      </dgm:t>
    </dgm:pt>
    <dgm:pt modelId="{EBC5C1D9-26C1-4927-A9BF-95760E6443FF}">
      <dgm:prSet phldrT="[Text]" custT="1"/>
      <dgm:spPr/>
      <dgm:t>
        <a:bodyPr/>
        <a:lstStyle/>
        <a:p>
          <a:r>
            <a:rPr lang="en-US" sz="2000" dirty="0"/>
            <a:t>Title II Services</a:t>
          </a:r>
        </a:p>
      </dgm:t>
    </dgm:pt>
    <dgm:pt modelId="{2DEC6E66-9A6F-43CE-8D8E-FDE538910B58}" type="parTrans" cxnId="{24BD68A6-966A-4274-96C7-4B769DB63DD0}">
      <dgm:prSet/>
      <dgm:spPr/>
      <dgm:t>
        <a:bodyPr/>
        <a:lstStyle/>
        <a:p>
          <a:endParaRPr lang="en-US"/>
        </a:p>
      </dgm:t>
    </dgm:pt>
    <dgm:pt modelId="{CE2397ED-EF31-437E-8E43-50B8175C9CAA}" type="sibTrans" cxnId="{24BD68A6-966A-4274-96C7-4B769DB63DD0}">
      <dgm:prSet/>
      <dgm:spPr/>
      <dgm:t>
        <a:bodyPr/>
        <a:lstStyle/>
        <a:p>
          <a:endParaRPr lang="en-US"/>
        </a:p>
      </dgm:t>
    </dgm:pt>
    <dgm:pt modelId="{EAD73152-BCA2-454F-9E76-B2E26E4A461C}">
      <dgm:prSet phldrT="[Text]" custT="1"/>
      <dgm:spPr/>
      <dgm:t>
        <a:bodyPr/>
        <a:lstStyle/>
        <a:p>
          <a:r>
            <a:rPr lang="en-US" sz="2000" dirty="0"/>
            <a:t>Title IV Services</a:t>
          </a:r>
        </a:p>
      </dgm:t>
    </dgm:pt>
    <dgm:pt modelId="{C3A59A16-B335-4D18-B79F-B1F15E381834}" type="parTrans" cxnId="{BA43AA92-67E4-46D0-AAFD-48FC0CB0C608}">
      <dgm:prSet/>
      <dgm:spPr/>
      <dgm:t>
        <a:bodyPr/>
        <a:lstStyle/>
        <a:p>
          <a:endParaRPr lang="en-US"/>
        </a:p>
      </dgm:t>
    </dgm:pt>
    <dgm:pt modelId="{B7664213-DFA0-4CF5-A1AF-7F1CE78EF273}" type="sibTrans" cxnId="{BA43AA92-67E4-46D0-AAFD-48FC0CB0C608}">
      <dgm:prSet/>
      <dgm:spPr/>
      <dgm:t>
        <a:bodyPr/>
        <a:lstStyle/>
        <a:p>
          <a:endParaRPr lang="en-US"/>
        </a:p>
      </dgm:t>
    </dgm:pt>
    <dgm:pt modelId="{FC0C1DA3-0646-4864-9E65-BF937C716CA7}">
      <dgm:prSet custT="1"/>
      <dgm:spPr/>
      <dgm:t>
        <a:bodyPr/>
        <a:lstStyle/>
        <a:p>
          <a:r>
            <a:rPr lang="en-US" sz="2000" dirty="0"/>
            <a:t>Title III Services</a:t>
          </a:r>
        </a:p>
      </dgm:t>
    </dgm:pt>
    <dgm:pt modelId="{D5F67815-E308-48CB-92EC-2F6F2E172823}" type="parTrans" cxnId="{E0EEFC62-8A80-42B0-8DAC-663D976E8A11}">
      <dgm:prSet/>
      <dgm:spPr/>
      <dgm:t>
        <a:bodyPr/>
        <a:lstStyle/>
        <a:p>
          <a:endParaRPr lang="en-US"/>
        </a:p>
      </dgm:t>
    </dgm:pt>
    <dgm:pt modelId="{3F14CCEB-AC10-43CD-9050-1BA8019D37DA}" type="sibTrans" cxnId="{E0EEFC62-8A80-42B0-8DAC-663D976E8A11}">
      <dgm:prSet/>
      <dgm:spPr/>
      <dgm:t>
        <a:bodyPr/>
        <a:lstStyle/>
        <a:p>
          <a:endParaRPr lang="en-US"/>
        </a:p>
      </dgm:t>
    </dgm:pt>
    <dgm:pt modelId="{3BF2179F-B66D-42EF-9F59-373B9C15F156}">
      <dgm:prSet/>
      <dgm:spPr/>
      <dgm:t>
        <a:bodyPr/>
        <a:lstStyle/>
        <a:p>
          <a:r>
            <a:rPr lang="en-US" b="0" i="0" u="none" strike="noStrike" baseline="0" dirty="0">
              <a:solidFill>
                <a:schemeClr val="tx1"/>
              </a:solidFill>
              <a:latin typeface="+mn-lt"/>
              <a:ea typeface="+mn-ea"/>
              <a:cs typeface="+mn-cs"/>
            </a:rPr>
            <a:t>Title I Youth, Adult and Dislocated Worker programs (Various state and local service providers) -Workforce development/employment workshops, employment assessment and career guidance, resources for worker training, on-the-job training, support services. </a:t>
          </a:r>
          <a:endParaRPr lang="en-US" dirty="0"/>
        </a:p>
      </dgm:t>
    </dgm:pt>
    <dgm:pt modelId="{E5081BD9-C9F7-4650-A5CC-0E5137EC6721}" type="parTrans" cxnId="{94792EED-B311-4CC7-A669-4047E6C202E6}">
      <dgm:prSet/>
      <dgm:spPr/>
      <dgm:t>
        <a:bodyPr/>
        <a:lstStyle/>
        <a:p>
          <a:endParaRPr lang="en-US"/>
        </a:p>
      </dgm:t>
    </dgm:pt>
    <dgm:pt modelId="{C0FAF5C9-6AE5-4E59-A43C-63AEFEBB599C}" type="sibTrans" cxnId="{94792EED-B311-4CC7-A669-4047E6C202E6}">
      <dgm:prSet/>
      <dgm:spPr/>
      <dgm:t>
        <a:bodyPr/>
        <a:lstStyle/>
        <a:p>
          <a:endParaRPr lang="en-US"/>
        </a:p>
      </dgm:t>
    </dgm:pt>
    <dgm:pt modelId="{EE4E4B7E-519B-4BD4-BA3E-7763F5ED5D84}">
      <dgm:prSet/>
      <dgm:spPr/>
      <dgm:t>
        <a:bodyPr/>
        <a:lstStyle/>
        <a:p>
          <a:r>
            <a:rPr lang="en-US" b="0" i="0" u="none" strike="noStrike" baseline="0" dirty="0">
              <a:solidFill>
                <a:schemeClr val="tx1"/>
              </a:solidFill>
              <a:latin typeface="+mn-lt"/>
              <a:ea typeface="+mn-ea"/>
              <a:cs typeface="+mn-cs"/>
            </a:rPr>
            <a:t>Title II Adult Literacy (Community and Technical Colleges) 	Adult basic skills training, English as a Second Language training, GED 	</a:t>
          </a:r>
          <a:endParaRPr lang="en-US" dirty="0"/>
        </a:p>
      </dgm:t>
    </dgm:pt>
    <dgm:pt modelId="{D4EB5575-A67F-41C9-B442-91A50F3B68A6}" type="parTrans" cxnId="{09E96150-9A29-4007-A085-025F8A88CAB2}">
      <dgm:prSet/>
      <dgm:spPr/>
      <dgm:t>
        <a:bodyPr/>
        <a:lstStyle/>
        <a:p>
          <a:endParaRPr lang="en-US"/>
        </a:p>
      </dgm:t>
    </dgm:pt>
    <dgm:pt modelId="{1A3B00E2-6083-44DF-B5BA-68D0ABD3C179}" type="sibTrans" cxnId="{09E96150-9A29-4007-A085-025F8A88CAB2}">
      <dgm:prSet/>
      <dgm:spPr/>
      <dgm:t>
        <a:bodyPr/>
        <a:lstStyle/>
        <a:p>
          <a:endParaRPr lang="en-US"/>
        </a:p>
      </dgm:t>
    </dgm:pt>
    <dgm:pt modelId="{24DBDFEB-6CCB-49FC-B3B7-0214CFC66CF7}">
      <dgm:prSet/>
      <dgm:spPr/>
      <dgm:t>
        <a:bodyPr/>
        <a:lstStyle/>
        <a:p>
          <a:r>
            <a:rPr lang="en-US" b="0" i="0" u="none" strike="noStrike" baseline="0" dirty="0">
              <a:solidFill>
                <a:schemeClr val="tx1"/>
              </a:solidFill>
              <a:latin typeface="+mn-lt"/>
              <a:ea typeface="+mn-ea"/>
              <a:cs typeface="+mn-cs"/>
            </a:rPr>
            <a:t>Title III Wagner-Peyser (Employment Security Department) Re-employment services, employment assessment and career guidance, job matching, </a:t>
          </a:r>
          <a:r>
            <a:rPr lang="en-US" b="0" i="0" u="none" strike="noStrike" baseline="0">
              <a:solidFill>
                <a:schemeClr val="tx1"/>
              </a:solidFill>
              <a:latin typeface="+mn-lt"/>
              <a:ea typeface="+mn-ea"/>
              <a:cs typeface="+mn-cs"/>
            </a:rPr>
            <a:t>workforce development/employment </a:t>
          </a:r>
          <a:r>
            <a:rPr lang="en-US" b="0" i="0" u="none" strike="noStrike" baseline="0" dirty="0">
              <a:solidFill>
                <a:schemeClr val="tx1"/>
              </a:solidFill>
              <a:latin typeface="+mn-lt"/>
              <a:ea typeface="+mn-ea"/>
              <a:cs typeface="+mn-cs"/>
            </a:rPr>
            <a:t>workshops, business services and Labor market information. 	</a:t>
          </a:r>
          <a:endParaRPr lang="en-US" dirty="0"/>
        </a:p>
      </dgm:t>
    </dgm:pt>
    <dgm:pt modelId="{7F5EB067-64A8-4D27-8A84-2A7EFBD45868}" type="parTrans" cxnId="{BCCB3A4D-B24D-4E9E-88A9-8018EBCA2E58}">
      <dgm:prSet/>
      <dgm:spPr/>
      <dgm:t>
        <a:bodyPr/>
        <a:lstStyle/>
        <a:p>
          <a:endParaRPr lang="en-US"/>
        </a:p>
      </dgm:t>
    </dgm:pt>
    <dgm:pt modelId="{75100431-F66D-41F4-8AB8-77514EC6A9E8}" type="sibTrans" cxnId="{BCCB3A4D-B24D-4E9E-88A9-8018EBCA2E58}">
      <dgm:prSet/>
      <dgm:spPr/>
      <dgm:t>
        <a:bodyPr/>
        <a:lstStyle/>
        <a:p>
          <a:endParaRPr lang="en-US"/>
        </a:p>
      </dgm:t>
    </dgm:pt>
    <dgm:pt modelId="{AEAAB281-13D9-41D6-A93F-F3E87E8118B3}">
      <dgm:prSet/>
      <dgm:spPr/>
      <dgm:t>
        <a:bodyPr/>
        <a:lstStyle/>
        <a:p>
          <a:r>
            <a:rPr lang="en-US" b="0" i="0" u="none" strike="noStrike" baseline="0" dirty="0">
              <a:solidFill>
                <a:schemeClr val="tx1"/>
              </a:solidFill>
              <a:latin typeface="+mn-lt"/>
              <a:ea typeface="+mn-ea"/>
              <a:cs typeface="+mn-cs"/>
            </a:rPr>
            <a:t>Title IV Vocational Rehabilitation (Division of Vocational Rehabilitation and Department of Service for the Blind) - Training, retraining of individuals with disabilities, identification and support for the implementation of assistive technologies for jobseekers and businesses, job placement, job development, community rehabilitation providers. </a:t>
          </a:r>
          <a:endParaRPr lang="en-US" dirty="0"/>
        </a:p>
      </dgm:t>
    </dgm:pt>
    <dgm:pt modelId="{E2DBCCB7-A043-495E-A3DD-B870FA6637B8}" type="parTrans" cxnId="{675FC8EF-77B9-4A01-AEE6-B2F220BE866C}">
      <dgm:prSet/>
      <dgm:spPr/>
      <dgm:t>
        <a:bodyPr/>
        <a:lstStyle/>
        <a:p>
          <a:endParaRPr lang="en-US"/>
        </a:p>
      </dgm:t>
    </dgm:pt>
    <dgm:pt modelId="{17023714-E4A2-4F6F-9DC8-1843429B2F49}" type="sibTrans" cxnId="{675FC8EF-77B9-4A01-AEE6-B2F220BE866C}">
      <dgm:prSet/>
      <dgm:spPr/>
      <dgm:t>
        <a:bodyPr/>
        <a:lstStyle/>
        <a:p>
          <a:endParaRPr lang="en-US"/>
        </a:p>
      </dgm:t>
    </dgm:pt>
    <dgm:pt modelId="{6CECCEED-FBA5-4377-8D0B-3B5499F7088F}" type="pres">
      <dgm:prSet presAssocID="{47FB5D8E-A2F3-446A-A8B5-CD138A8E81F7}" presName="linear" presStyleCnt="0">
        <dgm:presLayoutVars>
          <dgm:dir/>
          <dgm:animLvl val="lvl"/>
          <dgm:resizeHandles val="exact"/>
        </dgm:presLayoutVars>
      </dgm:prSet>
      <dgm:spPr/>
    </dgm:pt>
    <dgm:pt modelId="{84824C35-67C7-481A-849D-A27B08D326E1}" type="pres">
      <dgm:prSet presAssocID="{09B80E4A-AA18-4E81-8447-92219159237E}" presName="parentLin" presStyleCnt="0"/>
      <dgm:spPr/>
    </dgm:pt>
    <dgm:pt modelId="{4B338955-C976-4521-988E-56AE5CB2ED76}" type="pres">
      <dgm:prSet presAssocID="{09B80E4A-AA18-4E81-8447-92219159237E}" presName="parentLeftMargin" presStyleLbl="node1" presStyleIdx="0" presStyleCnt="4"/>
      <dgm:spPr/>
    </dgm:pt>
    <dgm:pt modelId="{5AE7302B-92DB-45A1-BE8D-D6DD7CA9BFFE}" type="pres">
      <dgm:prSet presAssocID="{09B80E4A-AA18-4E81-8447-92219159237E}" presName="parentText" presStyleLbl="node1" presStyleIdx="0" presStyleCnt="4" custLinFactNeighborX="6067">
        <dgm:presLayoutVars>
          <dgm:chMax val="0"/>
          <dgm:bulletEnabled val="1"/>
        </dgm:presLayoutVars>
      </dgm:prSet>
      <dgm:spPr/>
    </dgm:pt>
    <dgm:pt modelId="{F4C328BC-F50C-4A59-ADD4-AB7FA60ADBA0}" type="pres">
      <dgm:prSet presAssocID="{09B80E4A-AA18-4E81-8447-92219159237E}" presName="negativeSpace" presStyleCnt="0"/>
      <dgm:spPr/>
    </dgm:pt>
    <dgm:pt modelId="{22563582-1436-4D51-BFFB-A730B82DEE1B}" type="pres">
      <dgm:prSet presAssocID="{09B80E4A-AA18-4E81-8447-92219159237E}" presName="childText" presStyleLbl="conFgAcc1" presStyleIdx="0" presStyleCnt="4">
        <dgm:presLayoutVars>
          <dgm:bulletEnabled val="1"/>
        </dgm:presLayoutVars>
      </dgm:prSet>
      <dgm:spPr/>
    </dgm:pt>
    <dgm:pt modelId="{EF0DD2BB-D5E1-45BE-A0BB-839D1509320B}" type="pres">
      <dgm:prSet presAssocID="{F61DDFAE-75B0-4DCB-97F0-B1DB6F28D0F7}" presName="spaceBetweenRectangles" presStyleCnt="0"/>
      <dgm:spPr/>
    </dgm:pt>
    <dgm:pt modelId="{E5CEF513-41C6-45F2-AA10-2B34C5B83A2D}" type="pres">
      <dgm:prSet presAssocID="{EBC5C1D9-26C1-4927-A9BF-95760E6443FF}" presName="parentLin" presStyleCnt="0"/>
      <dgm:spPr/>
    </dgm:pt>
    <dgm:pt modelId="{CAB6C5B2-5F6F-47E8-9DBD-E6F71DD6DAD4}" type="pres">
      <dgm:prSet presAssocID="{EBC5C1D9-26C1-4927-A9BF-95760E6443FF}" presName="parentLeftMargin" presStyleLbl="node1" presStyleIdx="0" presStyleCnt="4"/>
      <dgm:spPr/>
    </dgm:pt>
    <dgm:pt modelId="{982CAF98-FAD5-4C5B-A7E6-CA9C0157A081}" type="pres">
      <dgm:prSet presAssocID="{EBC5C1D9-26C1-4927-A9BF-95760E6443FF}" presName="parentText" presStyleLbl="node1" presStyleIdx="1" presStyleCnt="4">
        <dgm:presLayoutVars>
          <dgm:chMax val="0"/>
          <dgm:bulletEnabled val="1"/>
        </dgm:presLayoutVars>
      </dgm:prSet>
      <dgm:spPr/>
    </dgm:pt>
    <dgm:pt modelId="{32220A54-EE57-403B-A3F6-CBE6BBD80F01}" type="pres">
      <dgm:prSet presAssocID="{EBC5C1D9-26C1-4927-A9BF-95760E6443FF}" presName="negativeSpace" presStyleCnt="0"/>
      <dgm:spPr/>
    </dgm:pt>
    <dgm:pt modelId="{D3C02E50-D1E3-4EE3-A038-68CCB8F6081A}" type="pres">
      <dgm:prSet presAssocID="{EBC5C1D9-26C1-4927-A9BF-95760E6443FF}" presName="childText" presStyleLbl="conFgAcc1" presStyleIdx="1" presStyleCnt="4">
        <dgm:presLayoutVars>
          <dgm:bulletEnabled val="1"/>
        </dgm:presLayoutVars>
      </dgm:prSet>
      <dgm:spPr/>
    </dgm:pt>
    <dgm:pt modelId="{0D2ECEFF-A6F1-464F-B3E7-C84375083E12}" type="pres">
      <dgm:prSet presAssocID="{CE2397ED-EF31-437E-8E43-50B8175C9CAA}" presName="spaceBetweenRectangles" presStyleCnt="0"/>
      <dgm:spPr/>
    </dgm:pt>
    <dgm:pt modelId="{A693285C-E35A-47FC-87F6-89371047ABC1}" type="pres">
      <dgm:prSet presAssocID="{FC0C1DA3-0646-4864-9E65-BF937C716CA7}" presName="parentLin" presStyleCnt="0"/>
      <dgm:spPr/>
    </dgm:pt>
    <dgm:pt modelId="{317BD3A7-56C2-4D84-B41B-BDEB4B537BEC}" type="pres">
      <dgm:prSet presAssocID="{FC0C1DA3-0646-4864-9E65-BF937C716CA7}" presName="parentLeftMargin" presStyleLbl="node1" presStyleIdx="1" presStyleCnt="4"/>
      <dgm:spPr/>
    </dgm:pt>
    <dgm:pt modelId="{963876CF-EA03-48AE-BE86-CCF7D356FF9F}" type="pres">
      <dgm:prSet presAssocID="{FC0C1DA3-0646-4864-9E65-BF937C716CA7}" presName="parentText" presStyleLbl="node1" presStyleIdx="2" presStyleCnt="4">
        <dgm:presLayoutVars>
          <dgm:chMax val="0"/>
          <dgm:bulletEnabled val="1"/>
        </dgm:presLayoutVars>
      </dgm:prSet>
      <dgm:spPr/>
    </dgm:pt>
    <dgm:pt modelId="{8898DC10-8E6A-4E28-8578-7949BAF0871D}" type="pres">
      <dgm:prSet presAssocID="{FC0C1DA3-0646-4864-9E65-BF937C716CA7}" presName="negativeSpace" presStyleCnt="0"/>
      <dgm:spPr/>
    </dgm:pt>
    <dgm:pt modelId="{80F6750D-968B-48B7-B9A5-3D0D4854725C}" type="pres">
      <dgm:prSet presAssocID="{FC0C1DA3-0646-4864-9E65-BF937C716CA7}" presName="childText" presStyleLbl="conFgAcc1" presStyleIdx="2" presStyleCnt="4">
        <dgm:presLayoutVars>
          <dgm:bulletEnabled val="1"/>
        </dgm:presLayoutVars>
      </dgm:prSet>
      <dgm:spPr/>
    </dgm:pt>
    <dgm:pt modelId="{0B778862-0CD9-47B9-BA6F-AEEB319A6DD2}" type="pres">
      <dgm:prSet presAssocID="{3F14CCEB-AC10-43CD-9050-1BA8019D37DA}" presName="spaceBetweenRectangles" presStyleCnt="0"/>
      <dgm:spPr/>
    </dgm:pt>
    <dgm:pt modelId="{D1736539-50EC-4B28-AC85-95CDD0D00B78}" type="pres">
      <dgm:prSet presAssocID="{EAD73152-BCA2-454F-9E76-B2E26E4A461C}" presName="parentLin" presStyleCnt="0"/>
      <dgm:spPr/>
    </dgm:pt>
    <dgm:pt modelId="{23C6B08D-109A-403A-8DFA-D2F7BD149695}" type="pres">
      <dgm:prSet presAssocID="{EAD73152-BCA2-454F-9E76-B2E26E4A461C}" presName="parentLeftMargin" presStyleLbl="node1" presStyleIdx="2" presStyleCnt="4"/>
      <dgm:spPr/>
    </dgm:pt>
    <dgm:pt modelId="{6D5BE4C0-38BD-46FC-BB34-2B252B3F13B3}" type="pres">
      <dgm:prSet presAssocID="{EAD73152-BCA2-454F-9E76-B2E26E4A461C}" presName="parentText" presStyleLbl="node1" presStyleIdx="3" presStyleCnt="4">
        <dgm:presLayoutVars>
          <dgm:chMax val="0"/>
          <dgm:bulletEnabled val="1"/>
        </dgm:presLayoutVars>
      </dgm:prSet>
      <dgm:spPr/>
    </dgm:pt>
    <dgm:pt modelId="{CC82D935-CBA9-449C-B00E-D7AE537E4F12}" type="pres">
      <dgm:prSet presAssocID="{EAD73152-BCA2-454F-9E76-B2E26E4A461C}" presName="negativeSpace" presStyleCnt="0"/>
      <dgm:spPr/>
    </dgm:pt>
    <dgm:pt modelId="{7E7A8EDA-297D-49A0-AAF2-530B2C8A53DF}" type="pres">
      <dgm:prSet presAssocID="{EAD73152-BCA2-454F-9E76-B2E26E4A461C}" presName="childText" presStyleLbl="conFgAcc1" presStyleIdx="3" presStyleCnt="4">
        <dgm:presLayoutVars>
          <dgm:bulletEnabled val="1"/>
        </dgm:presLayoutVars>
      </dgm:prSet>
      <dgm:spPr/>
    </dgm:pt>
  </dgm:ptLst>
  <dgm:cxnLst>
    <dgm:cxn modelId="{CA4536F1-F5F8-4705-BF71-A7672F2BC1DB}" type="presOf" srcId="{09B80E4A-AA18-4E81-8447-92219159237E}" destId="{5AE7302B-92DB-45A1-BE8D-D6DD7CA9BFFE}" srcOrd="1" destOrd="0" presId="urn:microsoft.com/office/officeart/2005/8/layout/list1"/>
    <dgm:cxn modelId="{E0EEFC62-8A80-42B0-8DAC-663D976E8A11}" srcId="{47FB5D8E-A2F3-446A-A8B5-CD138A8E81F7}" destId="{FC0C1DA3-0646-4864-9E65-BF937C716CA7}" srcOrd="2" destOrd="0" parTransId="{D5F67815-E308-48CB-92EC-2F6F2E172823}" sibTransId="{3F14CCEB-AC10-43CD-9050-1BA8019D37DA}"/>
    <dgm:cxn modelId="{09E96150-9A29-4007-A085-025F8A88CAB2}" srcId="{EBC5C1D9-26C1-4927-A9BF-95760E6443FF}" destId="{EE4E4B7E-519B-4BD4-BA3E-7763F5ED5D84}" srcOrd="0" destOrd="0" parTransId="{D4EB5575-A67F-41C9-B442-91A50F3B68A6}" sibTransId="{1A3B00E2-6083-44DF-B5BA-68D0ABD3C179}"/>
    <dgm:cxn modelId="{94792EED-B311-4CC7-A669-4047E6C202E6}" srcId="{09B80E4A-AA18-4E81-8447-92219159237E}" destId="{3BF2179F-B66D-42EF-9F59-373B9C15F156}" srcOrd="0" destOrd="0" parTransId="{E5081BD9-C9F7-4650-A5CC-0E5137EC6721}" sibTransId="{C0FAF5C9-6AE5-4E59-A43C-63AEFEBB599C}"/>
    <dgm:cxn modelId="{F57C185F-DF4A-466E-B5BA-E0FFB6449115}" srcId="{47FB5D8E-A2F3-446A-A8B5-CD138A8E81F7}" destId="{09B80E4A-AA18-4E81-8447-92219159237E}" srcOrd="0" destOrd="0" parTransId="{42492CDE-6B51-413B-A036-E982F7C36560}" sibTransId="{F61DDFAE-75B0-4DCB-97F0-B1DB6F28D0F7}"/>
    <dgm:cxn modelId="{61DD1A01-A0CC-49CC-9ED2-68A96A612937}" type="presOf" srcId="{EAD73152-BCA2-454F-9E76-B2E26E4A461C}" destId="{6D5BE4C0-38BD-46FC-BB34-2B252B3F13B3}" srcOrd="1" destOrd="0" presId="urn:microsoft.com/office/officeart/2005/8/layout/list1"/>
    <dgm:cxn modelId="{BCCB3A4D-B24D-4E9E-88A9-8018EBCA2E58}" srcId="{FC0C1DA3-0646-4864-9E65-BF937C716CA7}" destId="{24DBDFEB-6CCB-49FC-B3B7-0214CFC66CF7}" srcOrd="0" destOrd="0" parTransId="{7F5EB067-64A8-4D27-8A84-2A7EFBD45868}" sibTransId="{75100431-F66D-41F4-8AB8-77514EC6A9E8}"/>
    <dgm:cxn modelId="{BFEDD708-F77B-400F-9404-3459C0D052E8}" type="presOf" srcId="{47FB5D8E-A2F3-446A-A8B5-CD138A8E81F7}" destId="{6CECCEED-FBA5-4377-8D0B-3B5499F7088F}" srcOrd="0" destOrd="0" presId="urn:microsoft.com/office/officeart/2005/8/layout/list1"/>
    <dgm:cxn modelId="{D0AFBF68-2350-40CD-8898-E5D91657362A}" type="presOf" srcId="{EE4E4B7E-519B-4BD4-BA3E-7763F5ED5D84}" destId="{D3C02E50-D1E3-4EE3-A038-68CCB8F6081A}" srcOrd="0" destOrd="0" presId="urn:microsoft.com/office/officeart/2005/8/layout/list1"/>
    <dgm:cxn modelId="{BBF310C5-2806-44E4-856C-5E270F5D9097}" type="presOf" srcId="{FC0C1DA3-0646-4864-9E65-BF937C716CA7}" destId="{963876CF-EA03-48AE-BE86-CCF7D356FF9F}" srcOrd="1" destOrd="0" presId="urn:microsoft.com/office/officeart/2005/8/layout/list1"/>
    <dgm:cxn modelId="{D9F5F40C-352A-48F1-9E36-0A4D8565BC0D}" type="presOf" srcId="{24DBDFEB-6CCB-49FC-B3B7-0214CFC66CF7}" destId="{80F6750D-968B-48B7-B9A5-3D0D4854725C}" srcOrd="0" destOrd="0" presId="urn:microsoft.com/office/officeart/2005/8/layout/list1"/>
    <dgm:cxn modelId="{053C9B0A-B498-4491-AEB6-FBE311306ADB}" type="presOf" srcId="{EBC5C1D9-26C1-4927-A9BF-95760E6443FF}" destId="{982CAF98-FAD5-4C5B-A7E6-CA9C0157A081}" srcOrd="1" destOrd="0" presId="urn:microsoft.com/office/officeart/2005/8/layout/list1"/>
    <dgm:cxn modelId="{E3867223-9249-48D8-A1E5-A7D54A5E91D4}" type="presOf" srcId="{EAD73152-BCA2-454F-9E76-B2E26E4A461C}" destId="{23C6B08D-109A-403A-8DFA-D2F7BD149695}" srcOrd="0" destOrd="0" presId="urn:microsoft.com/office/officeart/2005/8/layout/list1"/>
    <dgm:cxn modelId="{675FC8EF-77B9-4A01-AEE6-B2F220BE866C}" srcId="{EAD73152-BCA2-454F-9E76-B2E26E4A461C}" destId="{AEAAB281-13D9-41D6-A93F-F3E87E8118B3}" srcOrd="0" destOrd="0" parTransId="{E2DBCCB7-A043-495E-A3DD-B870FA6637B8}" sibTransId="{17023714-E4A2-4F6F-9DC8-1843429B2F49}"/>
    <dgm:cxn modelId="{CAB06BAE-FB3C-452A-A266-A0360F44EC12}" type="presOf" srcId="{EBC5C1D9-26C1-4927-A9BF-95760E6443FF}" destId="{CAB6C5B2-5F6F-47E8-9DBD-E6F71DD6DAD4}" srcOrd="0" destOrd="0" presId="urn:microsoft.com/office/officeart/2005/8/layout/list1"/>
    <dgm:cxn modelId="{24BD68A6-966A-4274-96C7-4B769DB63DD0}" srcId="{47FB5D8E-A2F3-446A-A8B5-CD138A8E81F7}" destId="{EBC5C1D9-26C1-4927-A9BF-95760E6443FF}" srcOrd="1" destOrd="0" parTransId="{2DEC6E66-9A6F-43CE-8D8E-FDE538910B58}" sibTransId="{CE2397ED-EF31-437E-8E43-50B8175C9CAA}"/>
    <dgm:cxn modelId="{3AB45C4A-A8E3-4423-9EC9-F4531C7150DB}" type="presOf" srcId="{3BF2179F-B66D-42EF-9F59-373B9C15F156}" destId="{22563582-1436-4D51-BFFB-A730B82DEE1B}" srcOrd="0" destOrd="0" presId="urn:microsoft.com/office/officeart/2005/8/layout/list1"/>
    <dgm:cxn modelId="{656D068F-2F7C-4183-A2FD-ADF74A599C4E}" type="presOf" srcId="{AEAAB281-13D9-41D6-A93F-F3E87E8118B3}" destId="{7E7A8EDA-297D-49A0-AAF2-530B2C8A53DF}" srcOrd="0" destOrd="0" presId="urn:microsoft.com/office/officeart/2005/8/layout/list1"/>
    <dgm:cxn modelId="{BA43AA92-67E4-46D0-AAFD-48FC0CB0C608}" srcId="{47FB5D8E-A2F3-446A-A8B5-CD138A8E81F7}" destId="{EAD73152-BCA2-454F-9E76-B2E26E4A461C}" srcOrd="3" destOrd="0" parTransId="{C3A59A16-B335-4D18-B79F-B1F15E381834}" sibTransId="{B7664213-DFA0-4CF5-A1AF-7F1CE78EF273}"/>
    <dgm:cxn modelId="{9456FA44-5B17-44A9-A0E5-98D0799FCA8F}" type="presOf" srcId="{FC0C1DA3-0646-4864-9E65-BF937C716CA7}" destId="{317BD3A7-56C2-4D84-B41B-BDEB4B537BEC}" srcOrd="0" destOrd="0" presId="urn:microsoft.com/office/officeart/2005/8/layout/list1"/>
    <dgm:cxn modelId="{01E53AEF-1246-4FE5-843F-C76EF39F3A4D}" type="presOf" srcId="{09B80E4A-AA18-4E81-8447-92219159237E}" destId="{4B338955-C976-4521-988E-56AE5CB2ED76}" srcOrd="0" destOrd="0" presId="urn:microsoft.com/office/officeart/2005/8/layout/list1"/>
    <dgm:cxn modelId="{9BC7697F-82DA-46A9-BB02-A6476712C881}" type="presParOf" srcId="{6CECCEED-FBA5-4377-8D0B-3B5499F7088F}" destId="{84824C35-67C7-481A-849D-A27B08D326E1}" srcOrd="0" destOrd="0" presId="urn:microsoft.com/office/officeart/2005/8/layout/list1"/>
    <dgm:cxn modelId="{47B01654-FB58-4EF4-8708-E59DED17CF54}" type="presParOf" srcId="{84824C35-67C7-481A-849D-A27B08D326E1}" destId="{4B338955-C976-4521-988E-56AE5CB2ED76}" srcOrd="0" destOrd="0" presId="urn:microsoft.com/office/officeart/2005/8/layout/list1"/>
    <dgm:cxn modelId="{2F0CF824-BD37-4328-9F5C-2A91C18C08FC}" type="presParOf" srcId="{84824C35-67C7-481A-849D-A27B08D326E1}" destId="{5AE7302B-92DB-45A1-BE8D-D6DD7CA9BFFE}" srcOrd="1" destOrd="0" presId="urn:microsoft.com/office/officeart/2005/8/layout/list1"/>
    <dgm:cxn modelId="{3CD61AE0-0EFF-4B15-BD49-488BE0140C87}" type="presParOf" srcId="{6CECCEED-FBA5-4377-8D0B-3B5499F7088F}" destId="{F4C328BC-F50C-4A59-ADD4-AB7FA60ADBA0}" srcOrd="1" destOrd="0" presId="urn:microsoft.com/office/officeart/2005/8/layout/list1"/>
    <dgm:cxn modelId="{792F2FC7-93E1-4159-907D-418BD031E746}" type="presParOf" srcId="{6CECCEED-FBA5-4377-8D0B-3B5499F7088F}" destId="{22563582-1436-4D51-BFFB-A730B82DEE1B}" srcOrd="2" destOrd="0" presId="urn:microsoft.com/office/officeart/2005/8/layout/list1"/>
    <dgm:cxn modelId="{327890E8-F1C7-4E00-BC2B-5A8DAEA13CB2}" type="presParOf" srcId="{6CECCEED-FBA5-4377-8D0B-3B5499F7088F}" destId="{EF0DD2BB-D5E1-45BE-A0BB-839D1509320B}" srcOrd="3" destOrd="0" presId="urn:microsoft.com/office/officeart/2005/8/layout/list1"/>
    <dgm:cxn modelId="{6F64F0B3-E579-48B2-B3D3-9DB0C552D16D}" type="presParOf" srcId="{6CECCEED-FBA5-4377-8D0B-3B5499F7088F}" destId="{E5CEF513-41C6-45F2-AA10-2B34C5B83A2D}" srcOrd="4" destOrd="0" presId="urn:microsoft.com/office/officeart/2005/8/layout/list1"/>
    <dgm:cxn modelId="{162D2735-38CE-4E41-82E9-70E5A9F50E97}" type="presParOf" srcId="{E5CEF513-41C6-45F2-AA10-2B34C5B83A2D}" destId="{CAB6C5B2-5F6F-47E8-9DBD-E6F71DD6DAD4}" srcOrd="0" destOrd="0" presId="urn:microsoft.com/office/officeart/2005/8/layout/list1"/>
    <dgm:cxn modelId="{59D5DEDC-7B1A-4712-8252-3488CF34E6FE}" type="presParOf" srcId="{E5CEF513-41C6-45F2-AA10-2B34C5B83A2D}" destId="{982CAF98-FAD5-4C5B-A7E6-CA9C0157A081}" srcOrd="1" destOrd="0" presId="urn:microsoft.com/office/officeart/2005/8/layout/list1"/>
    <dgm:cxn modelId="{7F6DECC4-8573-4FD8-94EC-EFA5D27C7BA0}" type="presParOf" srcId="{6CECCEED-FBA5-4377-8D0B-3B5499F7088F}" destId="{32220A54-EE57-403B-A3F6-CBE6BBD80F01}" srcOrd="5" destOrd="0" presId="urn:microsoft.com/office/officeart/2005/8/layout/list1"/>
    <dgm:cxn modelId="{2871FFA3-E03A-42C2-98BD-D42FA216F9B1}" type="presParOf" srcId="{6CECCEED-FBA5-4377-8D0B-3B5499F7088F}" destId="{D3C02E50-D1E3-4EE3-A038-68CCB8F6081A}" srcOrd="6" destOrd="0" presId="urn:microsoft.com/office/officeart/2005/8/layout/list1"/>
    <dgm:cxn modelId="{C4753EE0-0E0D-4803-A3AA-2BB569B57225}" type="presParOf" srcId="{6CECCEED-FBA5-4377-8D0B-3B5499F7088F}" destId="{0D2ECEFF-A6F1-464F-B3E7-C84375083E12}" srcOrd="7" destOrd="0" presId="urn:microsoft.com/office/officeart/2005/8/layout/list1"/>
    <dgm:cxn modelId="{F56B063C-E23F-4C4F-93A6-AF31B898AA5F}" type="presParOf" srcId="{6CECCEED-FBA5-4377-8D0B-3B5499F7088F}" destId="{A693285C-E35A-47FC-87F6-89371047ABC1}" srcOrd="8" destOrd="0" presId="urn:microsoft.com/office/officeart/2005/8/layout/list1"/>
    <dgm:cxn modelId="{0E2AAFD4-85B4-474F-BC8B-4D0527A20EC6}" type="presParOf" srcId="{A693285C-E35A-47FC-87F6-89371047ABC1}" destId="{317BD3A7-56C2-4D84-B41B-BDEB4B537BEC}" srcOrd="0" destOrd="0" presId="urn:microsoft.com/office/officeart/2005/8/layout/list1"/>
    <dgm:cxn modelId="{536CB805-4F60-4343-BC55-8E49BEA8B131}" type="presParOf" srcId="{A693285C-E35A-47FC-87F6-89371047ABC1}" destId="{963876CF-EA03-48AE-BE86-CCF7D356FF9F}" srcOrd="1" destOrd="0" presId="urn:microsoft.com/office/officeart/2005/8/layout/list1"/>
    <dgm:cxn modelId="{5C0B104D-601C-49A8-818A-B51E67948FAA}" type="presParOf" srcId="{6CECCEED-FBA5-4377-8D0B-3B5499F7088F}" destId="{8898DC10-8E6A-4E28-8578-7949BAF0871D}" srcOrd="9" destOrd="0" presId="urn:microsoft.com/office/officeart/2005/8/layout/list1"/>
    <dgm:cxn modelId="{C8BBF820-E532-412A-B35C-F81112D8B5D4}" type="presParOf" srcId="{6CECCEED-FBA5-4377-8D0B-3B5499F7088F}" destId="{80F6750D-968B-48B7-B9A5-3D0D4854725C}" srcOrd="10" destOrd="0" presId="urn:microsoft.com/office/officeart/2005/8/layout/list1"/>
    <dgm:cxn modelId="{97F8E813-D7CA-412A-B218-AF559570257A}" type="presParOf" srcId="{6CECCEED-FBA5-4377-8D0B-3B5499F7088F}" destId="{0B778862-0CD9-47B9-BA6F-AEEB319A6DD2}" srcOrd="11" destOrd="0" presId="urn:microsoft.com/office/officeart/2005/8/layout/list1"/>
    <dgm:cxn modelId="{6EDC1764-4728-4222-814D-A6DCF620D80C}" type="presParOf" srcId="{6CECCEED-FBA5-4377-8D0B-3B5499F7088F}" destId="{D1736539-50EC-4B28-AC85-95CDD0D00B78}" srcOrd="12" destOrd="0" presId="urn:microsoft.com/office/officeart/2005/8/layout/list1"/>
    <dgm:cxn modelId="{B5508240-FED5-473A-BF54-2EAAF1EACDAB}" type="presParOf" srcId="{D1736539-50EC-4B28-AC85-95CDD0D00B78}" destId="{23C6B08D-109A-403A-8DFA-D2F7BD149695}" srcOrd="0" destOrd="0" presId="urn:microsoft.com/office/officeart/2005/8/layout/list1"/>
    <dgm:cxn modelId="{E73556C8-81CC-4625-96CE-9353979690AA}" type="presParOf" srcId="{D1736539-50EC-4B28-AC85-95CDD0D00B78}" destId="{6D5BE4C0-38BD-46FC-BB34-2B252B3F13B3}" srcOrd="1" destOrd="0" presId="urn:microsoft.com/office/officeart/2005/8/layout/list1"/>
    <dgm:cxn modelId="{40A746AF-FB31-46F4-AA42-21C0DFAE35DA}" type="presParOf" srcId="{6CECCEED-FBA5-4377-8D0B-3B5499F7088F}" destId="{CC82D935-CBA9-449C-B00E-D7AE537E4F12}" srcOrd="13" destOrd="0" presId="urn:microsoft.com/office/officeart/2005/8/layout/list1"/>
    <dgm:cxn modelId="{98F4F79A-1A97-4677-ADC8-2546FF70884C}" type="presParOf" srcId="{6CECCEED-FBA5-4377-8D0B-3B5499F7088F}" destId="{7E7A8EDA-297D-49A0-AAF2-530B2C8A53DF}"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63582-1436-4D51-BFFB-A730B82DEE1B}">
      <dsp:nvSpPr>
        <dsp:cNvPr id="0" name=""/>
        <dsp:cNvSpPr/>
      </dsp:nvSpPr>
      <dsp:spPr>
        <a:xfrm>
          <a:off x="0" y="269671"/>
          <a:ext cx="7886700" cy="831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2096" tIns="229108" rIns="612096" bIns="78232" numCol="1" spcCol="1270" anchor="t" anchorCtr="0">
          <a:noAutofit/>
        </a:bodyPr>
        <a:lstStyle/>
        <a:p>
          <a:pPr marL="57150" lvl="1" indent="-57150" algn="l" defTabSz="488950">
            <a:lnSpc>
              <a:spcPct val="90000"/>
            </a:lnSpc>
            <a:spcBef>
              <a:spcPct val="0"/>
            </a:spcBef>
            <a:spcAft>
              <a:spcPct val="15000"/>
            </a:spcAft>
            <a:buChar char="•"/>
          </a:pPr>
          <a:r>
            <a:rPr lang="en-US" sz="1100" b="0" i="0" u="none" strike="noStrike" kern="1200" baseline="0" dirty="0">
              <a:solidFill>
                <a:schemeClr val="tx1"/>
              </a:solidFill>
              <a:latin typeface="+mn-lt"/>
              <a:ea typeface="+mn-ea"/>
              <a:cs typeface="+mn-cs"/>
            </a:rPr>
            <a:t>Title I Youth, Adult and Dislocated Worker programs (Various state and local service providers) -Workforce development/employment workshops, employment assessment and career guidance, resources for worker training, on-the-job training, support services. </a:t>
          </a:r>
          <a:endParaRPr lang="en-US" sz="1100" kern="1200" dirty="0"/>
        </a:p>
      </dsp:txBody>
      <dsp:txXfrm>
        <a:off x="0" y="269671"/>
        <a:ext cx="7886700" cy="831600"/>
      </dsp:txXfrm>
    </dsp:sp>
    <dsp:sp modelId="{5AE7302B-92DB-45A1-BE8D-D6DD7CA9BFFE}">
      <dsp:nvSpPr>
        <dsp:cNvPr id="0" name=""/>
        <dsp:cNvSpPr/>
      </dsp:nvSpPr>
      <dsp:spPr>
        <a:xfrm>
          <a:off x="418259" y="107311"/>
          <a:ext cx="5520690" cy="3247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889000">
            <a:lnSpc>
              <a:spcPct val="90000"/>
            </a:lnSpc>
            <a:spcBef>
              <a:spcPct val="0"/>
            </a:spcBef>
            <a:spcAft>
              <a:spcPct val="35000"/>
            </a:spcAft>
            <a:buNone/>
          </a:pPr>
          <a:r>
            <a:rPr lang="en-US" sz="2000" kern="1200" dirty="0"/>
            <a:t>Title I Services</a:t>
          </a:r>
        </a:p>
      </dsp:txBody>
      <dsp:txXfrm>
        <a:off x="434111" y="123163"/>
        <a:ext cx="5488986" cy="293016"/>
      </dsp:txXfrm>
    </dsp:sp>
    <dsp:sp modelId="{D3C02E50-D1E3-4EE3-A038-68CCB8F6081A}">
      <dsp:nvSpPr>
        <dsp:cNvPr id="0" name=""/>
        <dsp:cNvSpPr/>
      </dsp:nvSpPr>
      <dsp:spPr>
        <a:xfrm>
          <a:off x="0" y="1323031"/>
          <a:ext cx="7886700" cy="658349"/>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2096" tIns="229108" rIns="612096" bIns="78232" numCol="1" spcCol="1270" anchor="t" anchorCtr="0">
          <a:noAutofit/>
        </a:bodyPr>
        <a:lstStyle/>
        <a:p>
          <a:pPr marL="57150" lvl="1" indent="-57150" algn="l" defTabSz="488950">
            <a:lnSpc>
              <a:spcPct val="90000"/>
            </a:lnSpc>
            <a:spcBef>
              <a:spcPct val="0"/>
            </a:spcBef>
            <a:spcAft>
              <a:spcPct val="15000"/>
            </a:spcAft>
            <a:buChar char="•"/>
          </a:pPr>
          <a:r>
            <a:rPr lang="en-US" sz="1100" b="0" i="0" u="none" strike="noStrike" kern="1200" baseline="0" dirty="0">
              <a:solidFill>
                <a:schemeClr val="tx1"/>
              </a:solidFill>
              <a:latin typeface="+mn-lt"/>
              <a:ea typeface="+mn-ea"/>
              <a:cs typeface="+mn-cs"/>
            </a:rPr>
            <a:t>Title II Adult Literacy (Community and Technical Colleges) 	Adult basic skills training, English as a Second Language training, GED 	</a:t>
          </a:r>
          <a:endParaRPr lang="en-US" sz="1100" kern="1200" dirty="0"/>
        </a:p>
      </dsp:txBody>
      <dsp:txXfrm>
        <a:off x="0" y="1323031"/>
        <a:ext cx="7886700" cy="658349"/>
      </dsp:txXfrm>
    </dsp:sp>
    <dsp:sp modelId="{982CAF98-FAD5-4C5B-A7E6-CA9C0157A081}">
      <dsp:nvSpPr>
        <dsp:cNvPr id="0" name=""/>
        <dsp:cNvSpPr/>
      </dsp:nvSpPr>
      <dsp:spPr>
        <a:xfrm>
          <a:off x="394335" y="1160671"/>
          <a:ext cx="5520690" cy="3247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889000">
            <a:lnSpc>
              <a:spcPct val="90000"/>
            </a:lnSpc>
            <a:spcBef>
              <a:spcPct val="0"/>
            </a:spcBef>
            <a:spcAft>
              <a:spcPct val="35000"/>
            </a:spcAft>
            <a:buNone/>
          </a:pPr>
          <a:r>
            <a:rPr lang="en-US" sz="2000" kern="1200" dirty="0"/>
            <a:t>Title II Services</a:t>
          </a:r>
        </a:p>
      </dsp:txBody>
      <dsp:txXfrm>
        <a:off x="410187" y="1176523"/>
        <a:ext cx="5488986" cy="293016"/>
      </dsp:txXfrm>
    </dsp:sp>
    <dsp:sp modelId="{80F6750D-968B-48B7-B9A5-3D0D4854725C}">
      <dsp:nvSpPr>
        <dsp:cNvPr id="0" name=""/>
        <dsp:cNvSpPr/>
      </dsp:nvSpPr>
      <dsp:spPr>
        <a:xfrm>
          <a:off x="0" y="2203141"/>
          <a:ext cx="7886700" cy="831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2096" tIns="229108" rIns="612096" bIns="78232" numCol="1" spcCol="1270" anchor="t" anchorCtr="0">
          <a:noAutofit/>
        </a:bodyPr>
        <a:lstStyle/>
        <a:p>
          <a:pPr marL="57150" lvl="1" indent="-57150" algn="l" defTabSz="488950">
            <a:lnSpc>
              <a:spcPct val="90000"/>
            </a:lnSpc>
            <a:spcBef>
              <a:spcPct val="0"/>
            </a:spcBef>
            <a:spcAft>
              <a:spcPct val="15000"/>
            </a:spcAft>
            <a:buChar char="•"/>
          </a:pPr>
          <a:r>
            <a:rPr lang="en-US" sz="1100" b="0" i="0" u="none" strike="noStrike" kern="1200" baseline="0" dirty="0">
              <a:solidFill>
                <a:schemeClr val="tx1"/>
              </a:solidFill>
              <a:latin typeface="+mn-lt"/>
              <a:ea typeface="+mn-ea"/>
              <a:cs typeface="+mn-cs"/>
            </a:rPr>
            <a:t>Title III Wagner-Peyser (Employment Security Department) Re-employment services, employment assessment and career guidance, job matching, </a:t>
          </a:r>
          <a:r>
            <a:rPr lang="en-US" sz="1100" b="0" i="0" u="none" strike="noStrike" kern="1200" baseline="0">
              <a:solidFill>
                <a:schemeClr val="tx1"/>
              </a:solidFill>
              <a:latin typeface="+mn-lt"/>
              <a:ea typeface="+mn-ea"/>
              <a:cs typeface="+mn-cs"/>
            </a:rPr>
            <a:t>workforce development/employment </a:t>
          </a:r>
          <a:r>
            <a:rPr lang="en-US" sz="1100" b="0" i="0" u="none" strike="noStrike" kern="1200" baseline="0" dirty="0">
              <a:solidFill>
                <a:schemeClr val="tx1"/>
              </a:solidFill>
              <a:latin typeface="+mn-lt"/>
              <a:ea typeface="+mn-ea"/>
              <a:cs typeface="+mn-cs"/>
            </a:rPr>
            <a:t>workshops, business services and Labor market information. 	</a:t>
          </a:r>
          <a:endParaRPr lang="en-US" sz="1100" kern="1200" dirty="0"/>
        </a:p>
      </dsp:txBody>
      <dsp:txXfrm>
        <a:off x="0" y="2203141"/>
        <a:ext cx="7886700" cy="831600"/>
      </dsp:txXfrm>
    </dsp:sp>
    <dsp:sp modelId="{963876CF-EA03-48AE-BE86-CCF7D356FF9F}">
      <dsp:nvSpPr>
        <dsp:cNvPr id="0" name=""/>
        <dsp:cNvSpPr/>
      </dsp:nvSpPr>
      <dsp:spPr>
        <a:xfrm>
          <a:off x="394335" y="2040781"/>
          <a:ext cx="5520690" cy="3247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889000">
            <a:lnSpc>
              <a:spcPct val="90000"/>
            </a:lnSpc>
            <a:spcBef>
              <a:spcPct val="0"/>
            </a:spcBef>
            <a:spcAft>
              <a:spcPct val="35000"/>
            </a:spcAft>
            <a:buNone/>
          </a:pPr>
          <a:r>
            <a:rPr lang="en-US" sz="2000" kern="1200" dirty="0"/>
            <a:t>Title III Services</a:t>
          </a:r>
        </a:p>
      </dsp:txBody>
      <dsp:txXfrm>
        <a:off x="410187" y="2056633"/>
        <a:ext cx="5488986" cy="293016"/>
      </dsp:txXfrm>
    </dsp:sp>
    <dsp:sp modelId="{7E7A8EDA-297D-49A0-AAF2-530B2C8A53DF}">
      <dsp:nvSpPr>
        <dsp:cNvPr id="0" name=""/>
        <dsp:cNvSpPr/>
      </dsp:nvSpPr>
      <dsp:spPr>
        <a:xfrm>
          <a:off x="0" y="3256501"/>
          <a:ext cx="7886700" cy="98752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2096" tIns="229108" rIns="612096" bIns="78232" numCol="1" spcCol="1270" anchor="t" anchorCtr="0">
          <a:noAutofit/>
        </a:bodyPr>
        <a:lstStyle/>
        <a:p>
          <a:pPr marL="57150" lvl="1" indent="-57150" algn="l" defTabSz="488950">
            <a:lnSpc>
              <a:spcPct val="90000"/>
            </a:lnSpc>
            <a:spcBef>
              <a:spcPct val="0"/>
            </a:spcBef>
            <a:spcAft>
              <a:spcPct val="15000"/>
            </a:spcAft>
            <a:buChar char="•"/>
          </a:pPr>
          <a:r>
            <a:rPr lang="en-US" sz="1100" b="0" i="0" u="none" strike="noStrike" kern="1200" baseline="0" dirty="0">
              <a:solidFill>
                <a:schemeClr val="tx1"/>
              </a:solidFill>
              <a:latin typeface="+mn-lt"/>
              <a:ea typeface="+mn-ea"/>
              <a:cs typeface="+mn-cs"/>
            </a:rPr>
            <a:t>Title IV Vocational Rehabilitation (Division of Vocational Rehabilitation and Department of Service for the Blind) - Training, retraining of individuals with disabilities, identification and support for the implementation of assistive technologies for jobseekers and businesses, job placement, job development, community rehabilitation providers. </a:t>
          </a:r>
          <a:endParaRPr lang="en-US" sz="1100" kern="1200" dirty="0"/>
        </a:p>
      </dsp:txBody>
      <dsp:txXfrm>
        <a:off x="0" y="3256501"/>
        <a:ext cx="7886700" cy="987525"/>
      </dsp:txXfrm>
    </dsp:sp>
    <dsp:sp modelId="{6D5BE4C0-38BD-46FC-BB34-2B252B3F13B3}">
      <dsp:nvSpPr>
        <dsp:cNvPr id="0" name=""/>
        <dsp:cNvSpPr/>
      </dsp:nvSpPr>
      <dsp:spPr>
        <a:xfrm>
          <a:off x="394335" y="3094141"/>
          <a:ext cx="5520690" cy="3247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889000">
            <a:lnSpc>
              <a:spcPct val="90000"/>
            </a:lnSpc>
            <a:spcBef>
              <a:spcPct val="0"/>
            </a:spcBef>
            <a:spcAft>
              <a:spcPct val="35000"/>
            </a:spcAft>
            <a:buNone/>
          </a:pPr>
          <a:r>
            <a:rPr lang="en-US" sz="2000" kern="1200" dirty="0"/>
            <a:t>Title IV Services</a:t>
          </a:r>
        </a:p>
      </dsp:txBody>
      <dsp:txXfrm>
        <a:off x="410187" y="3109993"/>
        <a:ext cx="5488986" cy="29301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10/11/2016</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17934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12761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5679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57433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12945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27686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6536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6984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92841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60733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48A87A34-81AB-432B-8DAE-1953F412C126}" type="datetimeFigureOut">
              <a:rPr lang="en-US" smtClean="0"/>
              <a:pPr/>
              <a:t>10/11/2016</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71708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10/11/2016</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27032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All means all</a:t>
            </a:r>
          </a:p>
        </p:txBody>
      </p:sp>
      <p:sp>
        <p:nvSpPr>
          <p:cNvPr id="3" name="Subtitle 2"/>
          <p:cNvSpPr>
            <a:spLocks noGrp="1"/>
          </p:cNvSpPr>
          <p:nvPr>
            <p:ph type="subTitle" idx="1"/>
          </p:nvPr>
        </p:nvSpPr>
        <p:spPr/>
        <p:txBody>
          <a:bodyPr/>
          <a:lstStyle/>
          <a:p>
            <a:r>
              <a:rPr lang="en-US" dirty="0"/>
              <a:t>HOW DOES ISD with co-enrollment work?</a:t>
            </a:r>
          </a:p>
        </p:txBody>
      </p:sp>
    </p:spTree>
    <p:extLst>
      <p:ext uri="{BB962C8B-B14F-4D97-AF65-F5344CB8AC3E}">
        <p14:creationId xmlns:p14="http://schemas.microsoft.com/office/powerpoint/2010/main" val="865813309"/>
      </p:ext>
    </p:extLst>
  </p:cSld>
  <p:clrMapOvr>
    <a:masterClrMapping/>
  </p:clrMapOvr>
  <mc:AlternateContent xmlns:mc="http://schemas.openxmlformats.org/markup-compatibility/2006" xmlns:p14="http://schemas.microsoft.com/office/powerpoint/2010/main">
    <mc:Choice Requires="p14">
      <p:transition spd="slow" p14:dur="2000" advTm="12823"/>
    </mc:Choice>
    <mc:Fallback xmlns="">
      <p:transition spd="slow" advTm="1282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13567739"/>
              </p:ext>
            </p:extLst>
          </p:nvPr>
        </p:nvGraphicFramePr>
        <p:xfrm>
          <a:off x="0" y="1793934"/>
          <a:ext cx="12192000" cy="3180851"/>
        </p:xfrm>
        <a:graphic>
          <a:graphicData uri="http://schemas.openxmlformats.org/drawingml/2006/table">
            <a:tbl>
              <a:tblPr firstRow="1" firstCol="1" bandRow="1">
                <a:tableStyleId>{5C22544A-7EE6-4342-B048-85BDC9FD1C3A}</a:tableStyleId>
              </a:tblPr>
              <a:tblGrid>
                <a:gridCol w="12192000">
                  <a:extLst>
                    <a:ext uri="{9D8B030D-6E8A-4147-A177-3AD203B41FA5}">
                      <a16:colId xmlns:a16="http://schemas.microsoft.com/office/drawing/2014/main" val="2913209282"/>
                    </a:ext>
                  </a:extLst>
                </a:gridCol>
              </a:tblGrid>
              <a:tr h="252261">
                <a:tc>
                  <a:txBody>
                    <a:bodyPr/>
                    <a:lstStyle/>
                    <a:p>
                      <a:pPr marL="0" marR="0">
                        <a:spcBef>
                          <a:spcPts val="0"/>
                        </a:spcBef>
                        <a:spcAft>
                          <a:spcPts val="0"/>
                        </a:spcAft>
                      </a:pPr>
                      <a:r>
                        <a:rPr lang="en-US" sz="1600" dirty="0">
                          <a:effectLst/>
                        </a:rPr>
                        <a:t>Individualized Career Services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485" marR="40485" marT="0" marB="0">
                    <a:solidFill>
                      <a:schemeClr val="accent4">
                        <a:lumMod val="75000"/>
                      </a:schemeClr>
                    </a:solidFill>
                  </a:tcPr>
                </a:tc>
                <a:extLst>
                  <a:ext uri="{0D108BD9-81ED-4DB2-BD59-A6C34878D82A}">
                    <a16:rowId xmlns:a16="http://schemas.microsoft.com/office/drawing/2014/main" val="447660253"/>
                  </a:ext>
                </a:extLst>
              </a:tr>
              <a:tr h="2928590">
                <a:tc>
                  <a:txBody>
                    <a:bodyPr/>
                    <a:lstStyle/>
                    <a:p>
                      <a:pPr marL="342900" marR="0" lvl="0" indent="-342900">
                        <a:lnSpc>
                          <a:spcPct val="107000"/>
                        </a:lnSpc>
                        <a:spcBef>
                          <a:spcPts val="0"/>
                        </a:spcBef>
                        <a:spcAft>
                          <a:spcPts val="0"/>
                        </a:spcAft>
                        <a:buFont typeface="Calibri" panose="020F0502020204030204" pitchFamily="34" charset="0"/>
                        <a:buChar char="•"/>
                      </a:pPr>
                      <a:r>
                        <a:rPr lang="en-US" sz="1400" dirty="0">
                          <a:solidFill>
                            <a:schemeClr val="tx1"/>
                          </a:solidFill>
                          <a:effectLst/>
                        </a:rPr>
                        <a:t>Comprehensive and specialized assessments of the skill and service needs of adults and dislocated workers; </a:t>
                      </a:r>
                    </a:p>
                    <a:p>
                      <a:pPr marL="342900" marR="0" lvl="0" indent="-342900">
                        <a:lnSpc>
                          <a:spcPct val="107000"/>
                        </a:lnSpc>
                        <a:spcBef>
                          <a:spcPts val="0"/>
                        </a:spcBef>
                        <a:spcAft>
                          <a:spcPts val="0"/>
                        </a:spcAft>
                        <a:buFont typeface="Calibri" panose="020F0502020204030204" pitchFamily="34" charset="0"/>
                        <a:buChar char="•"/>
                      </a:pPr>
                      <a:r>
                        <a:rPr lang="en-US" sz="1400" dirty="0">
                          <a:solidFill>
                            <a:schemeClr val="tx1"/>
                          </a:solidFill>
                          <a:effectLst/>
                        </a:rPr>
                        <a:t>Development of individual employment plans; </a:t>
                      </a:r>
                    </a:p>
                    <a:p>
                      <a:pPr marL="342900" marR="0" lvl="0" indent="-342900">
                        <a:lnSpc>
                          <a:spcPct val="107000"/>
                        </a:lnSpc>
                        <a:spcBef>
                          <a:spcPts val="0"/>
                        </a:spcBef>
                        <a:spcAft>
                          <a:spcPts val="0"/>
                        </a:spcAft>
                        <a:buFont typeface="Calibri" panose="020F0502020204030204" pitchFamily="34" charset="0"/>
                        <a:buChar char="•"/>
                      </a:pPr>
                      <a:r>
                        <a:rPr lang="en-US" sz="1400" dirty="0">
                          <a:solidFill>
                            <a:schemeClr val="tx1"/>
                          </a:solidFill>
                          <a:effectLst/>
                        </a:rPr>
                        <a:t>Group and/or individual counseling and mentoring; </a:t>
                      </a:r>
                    </a:p>
                    <a:p>
                      <a:pPr marL="342900" marR="0" lvl="0" indent="-342900">
                        <a:lnSpc>
                          <a:spcPct val="107000"/>
                        </a:lnSpc>
                        <a:spcBef>
                          <a:spcPts val="0"/>
                        </a:spcBef>
                        <a:spcAft>
                          <a:spcPts val="0"/>
                        </a:spcAft>
                        <a:buFont typeface="Calibri" panose="020F0502020204030204" pitchFamily="34" charset="0"/>
                        <a:buChar char="•"/>
                      </a:pPr>
                      <a:r>
                        <a:rPr lang="en-US" sz="1400" dirty="0">
                          <a:solidFill>
                            <a:schemeClr val="tx1"/>
                          </a:solidFill>
                          <a:effectLst/>
                        </a:rPr>
                        <a:t>Career planning (e.g. case management); </a:t>
                      </a:r>
                    </a:p>
                    <a:p>
                      <a:pPr marL="342900" marR="0" lvl="0" indent="-342900">
                        <a:lnSpc>
                          <a:spcPct val="107000"/>
                        </a:lnSpc>
                        <a:spcBef>
                          <a:spcPts val="0"/>
                        </a:spcBef>
                        <a:spcAft>
                          <a:spcPts val="0"/>
                        </a:spcAft>
                        <a:buFont typeface="Calibri" panose="020F0502020204030204" pitchFamily="34" charset="0"/>
                        <a:buChar char="•"/>
                      </a:pPr>
                      <a:r>
                        <a:rPr lang="en-US" sz="1400" dirty="0">
                          <a:solidFill>
                            <a:schemeClr val="tx1"/>
                          </a:solidFill>
                          <a:effectLst/>
                        </a:rPr>
                        <a:t>Short-term pre-vocational services (learning skills, communication skills, interviewing skills, etc. may include pre-apprenticeship); </a:t>
                      </a:r>
                    </a:p>
                    <a:p>
                      <a:pPr marL="342900" marR="0" lvl="0" indent="-342900">
                        <a:lnSpc>
                          <a:spcPct val="107000"/>
                        </a:lnSpc>
                        <a:spcBef>
                          <a:spcPts val="0"/>
                        </a:spcBef>
                        <a:spcAft>
                          <a:spcPts val="0"/>
                        </a:spcAft>
                        <a:buFont typeface="Calibri" panose="020F0502020204030204" pitchFamily="34" charset="0"/>
                        <a:buChar char="•"/>
                      </a:pPr>
                      <a:r>
                        <a:rPr lang="en-US" sz="1400" dirty="0">
                          <a:solidFill>
                            <a:schemeClr val="tx1"/>
                          </a:solidFill>
                          <a:effectLst/>
                        </a:rPr>
                        <a:t>Internships/work experiences linked to careers; </a:t>
                      </a:r>
                    </a:p>
                    <a:p>
                      <a:pPr marL="342900" marR="0" lvl="0" indent="-342900">
                        <a:lnSpc>
                          <a:spcPct val="107000"/>
                        </a:lnSpc>
                        <a:spcBef>
                          <a:spcPts val="0"/>
                        </a:spcBef>
                        <a:spcAft>
                          <a:spcPts val="0"/>
                        </a:spcAft>
                        <a:buFont typeface="Calibri" panose="020F0502020204030204" pitchFamily="34" charset="0"/>
                        <a:buChar char="•"/>
                      </a:pPr>
                      <a:r>
                        <a:rPr lang="en-US" sz="1400" dirty="0">
                          <a:solidFill>
                            <a:schemeClr val="tx1"/>
                          </a:solidFill>
                          <a:effectLst/>
                        </a:rPr>
                        <a:t>Workforce preparation activities that help an individual acquire a combination of basic academic skills, critical thinking skills, digital literacy skills, and self-management skills, including competencies in utilizing resources, using information, working with others, understanding systems, and obtaining skills necessary for successful transition into and completion of postsecondary education, or training, or employment;</a:t>
                      </a:r>
                    </a:p>
                    <a:p>
                      <a:pPr marL="342900" marR="0" lvl="0" indent="-342900">
                        <a:lnSpc>
                          <a:spcPct val="107000"/>
                        </a:lnSpc>
                        <a:spcBef>
                          <a:spcPts val="0"/>
                        </a:spcBef>
                        <a:spcAft>
                          <a:spcPts val="0"/>
                        </a:spcAft>
                        <a:buFont typeface="Calibri" panose="020F0502020204030204" pitchFamily="34" charset="0"/>
                        <a:buChar char="•"/>
                      </a:pPr>
                      <a:r>
                        <a:rPr lang="en-US" sz="1400" dirty="0">
                          <a:solidFill>
                            <a:schemeClr val="tx1"/>
                          </a:solidFill>
                          <a:effectLst/>
                        </a:rPr>
                        <a:t>Financial literacy services; </a:t>
                      </a:r>
                    </a:p>
                    <a:p>
                      <a:pPr marL="342900" marR="0" lvl="0" indent="-342900">
                        <a:lnSpc>
                          <a:spcPct val="107000"/>
                        </a:lnSpc>
                        <a:spcBef>
                          <a:spcPts val="0"/>
                        </a:spcBef>
                        <a:spcAft>
                          <a:spcPts val="0"/>
                        </a:spcAft>
                        <a:buFont typeface="Calibri" panose="020F0502020204030204" pitchFamily="34" charset="0"/>
                        <a:buChar char="•"/>
                      </a:pPr>
                      <a:r>
                        <a:rPr lang="en-US" sz="1400" dirty="0">
                          <a:solidFill>
                            <a:schemeClr val="tx1"/>
                          </a:solidFill>
                          <a:effectLst/>
                        </a:rPr>
                        <a:t>Out-of-area job search assistance and relocation assistance; and </a:t>
                      </a:r>
                    </a:p>
                    <a:p>
                      <a:pPr marL="342900" lvl="0" indent="-342900">
                        <a:lnSpc>
                          <a:spcPct val="107000"/>
                        </a:lnSpc>
                        <a:spcBef>
                          <a:spcPts val="0"/>
                        </a:spcBef>
                        <a:spcAft>
                          <a:spcPts val="0"/>
                        </a:spcAft>
                        <a:buFont typeface="Calibri" panose="020F0502020204030204" pitchFamily="34" charset="0"/>
                        <a:buChar char="•"/>
                      </a:pPr>
                      <a:r>
                        <a:rPr lang="en-US" sz="1400" dirty="0">
                          <a:solidFill>
                            <a:schemeClr val="tx1"/>
                          </a:solidFill>
                          <a:effectLst/>
                        </a:rPr>
                        <a:t>English language acquisition and integrated education and training programs.</a:t>
                      </a:r>
                      <a:endParaRPr lang="en-US"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R="40485" marT="91440" marB="0">
                    <a:solidFill>
                      <a:schemeClr val="accent5">
                        <a:lumMod val="20000"/>
                        <a:lumOff val="80000"/>
                      </a:schemeClr>
                    </a:solidFill>
                  </a:tcPr>
                </a:tc>
                <a:extLst>
                  <a:ext uri="{0D108BD9-81ED-4DB2-BD59-A6C34878D82A}">
                    <a16:rowId xmlns:a16="http://schemas.microsoft.com/office/drawing/2014/main" val="790169758"/>
                  </a:ext>
                </a:extLst>
              </a:tr>
            </a:tbl>
          </a:graphicData>
        </a:graphic>
      </p:graphicFrame>
      <p:sp>
        <p:nvSpPr>
          <p:cNvPr id="3" name="TextBox 2"/>
          <p:cNvSpPr txBox="1"/>
          <p:nvPr/>
        </p:nvSpPr>
        <p:spPr>
          <a:xfrm>
            <a:off x="822121" y="343949"/>
            <a:ext cx="9882231" cy="830997"/>
          </a:xfrm>
          <a:prstGeom prst="rect">
            <a:avLst/>
          </a:prstGeom>
          <a:noFill/>
        </p:spPr>
        <p:txBody>
          <a:bodyPr wrap="square" rtlCol="0">
            <a:spAutoFit/>
          </a:bodyPr>
          <a:lstStyle/>
          <a:p>
            <a:r>
              <a:rPr lang="en-US" sz="2400" dirty="0"/>
              <a:t>Individualized Career Services – Can Be Delivered In Group Settings as Basic Services </a:t>
            </a:r>
          </a:p>
        </p:txBody>
      </p:sp>
    </p:spTree>
    <p:extLst>
      <p:ext uri="{BB962C8B-B14F-4D97-AF65-F5344CB8AC3E}">
        <p14:creationId xmlns:p14="http://schemas.microsoft.com/office/powerpoint/2010/main" val="3017021339"/>
      </p:ext>
    </p:extLst>
  </p:cSld>
  <p:clrMapOvr>
    <a:masterClrMapping/>
  </p:clrMapOvr>
  <mc:AlternateContent xmlns:mc="http://schemas.openxmlformats.org/markup-compatibility/2006" xmlns:p14="http://schemas.microsoft.com/office/powerpoint/2010/main">
    <mc:Choice Requires="p14">
      <p:transition spd="slow" p14:dur="2000" advTm="32909"/>
    </mc:Choice>
    <mc:Fallback xmlns="">
      <p:transition spd="slow" advTm="3290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Keys for Success</a:t>
            </a:r>
          </a:p>
        </p:txBody>
      </p:sp>
      <p:sp>
        <p:nvSpPr>
          <p:cNvPr id="3" name="Content Placeholder 2"/>
          <p:cNvSpPr>
            <a:spLocks noGrp="1"/>
          </p:cNvSpPr>
          <p:nvPr>
            <p:ph idx="1"/>
          </p:nvPr>
        </p:nvSpPr>
        <p:spPr/>
        <p:txBody>
          <a:bodyPr>
            <a:normAutofit/>
          </a:bodyPr>
          <a:lstStyle/>
          <a:p>
            <a:r>
              <a:rPr lang="en-US" dirty="0"/>
              <a:t>Customer engagement improves outcomes</a:t>
            </a:r>
          </a:p>
          <a:p>
            <a:r>
              <a:rPr lang="en-US" dirty="0"/>
              <a:t>Skills are currency in the labor market</a:t>
            </a:r>
          </a:p>
        </p:txBody>
      </p:sp>
    </p:spTree>
    <p:extLst>
      <p:ext uri="{BB962C8B-B14F-4D97-AF65-F5344CB8AC3E}">
        <p14:creationId xmlns:p14="http://schemas.microsoft.com/office/powerpoint/2010/main" val="2627160806"/>
      </p:ext>
    </p:extLst>
  </p:cSld>
  <p:clrMapOvr>
    <a:masterClrMapping/>
  </p:clrMapOvr>
  <mc:AlternateContent xmlns:mc="http://schemas.openxmlformats.org/markup-compatibility/2006" xmlns:p14="http://schemas.microsoft.com/office/powerpoint/2010/main">
    <mc:Choice Requires="p14">
      <p:transition spd="slow" p14:dur="2000" advTm="41071"/>
    </mc:Choice>
    <mc:Fallback xmlns="">
      <p:transition spd="slow" advTm="41071"/>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US" dirty="0"/>
              <a:t>Eligibility is about screening people in – all means all</a:t>
            </a:r>
          </a:p>
          <a:p>
            <a:r>
              <a:rPr lang="en-US" dirty="0"/>
              <a:t>Enrollment is separate from eligibility</a:t>
            </a:r>
          </a:p>
          <a:p>
            <a:r>
              <a:rPr lang="en-US" dirty="0"/>
              <a:t>Services not programs</a:t>
            </a:r>
          </a:p>
          <a:p>
            <a:r>
              <a:rPr lang="en-US" dirty="0"/>
              <a:t>Basic career services are not so basic</a:t>
            </a:r>
          </a:p>
          <a:p>
            <a:r>
              <a:rPr lang="en-US" dirty="0"/>
              <a:t>Don’t forget that engagement and skills development/documentation are keys to customer success</a:t>
            </a:r>
          </a:p>
          <a:p>
            <a:endParaRPr lang="en-US" dirty="0"/>
          </a:p>
        </p:txBody>
      </p:sp>
    </p:spTree>
    <p:extLst>
      <p:ext uri="{BB962C8B-B14F-4D97-AF65-F5344CB8AC3E}">
        <p14:creationId xmlns:p14="http://schemas.microsoft.com/office/powerpoint/2010/main" val="3810072953"/>
      </p:ext>
    </p:extLst>
  </p:cSld>
  <p:clrMapOvr>
    <a:masterClrMapping/>
  </p:clrMapOvr>
  <mc:AlternateContent xmlns:mc="http://schemas.openxmlformats.org/markup-compatibility/2006" xmlns:p14="http://schemas.microsoft.com/office/powerpoint/2010/main">
    <mc:Choice Requires="p14">
      <p:transition spd="slow" p14:dur="2000" advTm="48034"/>
    </mc:Choice>
    <mc:Fallback xmlns="">
      <p:transition spd="slow" advTm="4803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for this session:</a:t>
            </a:r>
          </a:p>
        </p:txBody>
      </p:sp>
      <p:sp>
        <p:nvSpPr>
          <p:cNvPr id="3" name="Content Placeholder 2"/>
          <p:cNvSpPr>
            <a:spLocks noGrp="1"/>
          </p:cNvSpPr>
          <p:nvPr>
            <p:ph idx="1"/>
          </p:nvPr>
        </p:nvSpPr>
        <p:spPr/>
        <p:txBody>
          <a:bodyPr>
            <a:normAutofit/>
          </a:bodyPr>
          <a:lstStyle/>
          <a:p>
            <a:pPr lvl="0"/>
            <a:r>
              <a:rPr lang="en-US" dirty="0"/>
              <a:t>How is co-enrollment different from traditional enrollment?</a:t>
            </a:r>
          </a:p>
          <a:p>
            <a:pPr lvl="0"/>
            <a:r>
              <a:rPr lang="en-US" dirty="0"/>
              <a:t>What else changes in co-enrolled ISD?</a:t>
            </a:r>
          </a:p>
          <a:p>
            <a:pPr lvl="1"/>
            <a:r>
              <a:rPr lang="en-US" dirty="0"/>
              <a:t>Eligibility</a:t>
            </a:r>
          </a:p>
          <a:p>
            <a:pPr lvl="1"/>
            <a:r>
              <a:rPr lang="en-US" dirty="0"/>
              <a:t>Enrollment</a:t>
            </a:r>
          </a:p>
          <a:p>
            <a:pPr lvl="1"/>
            <a:r>
              <a:rPr lang="en-US" dirty="0"/>
              <a:t>Services </a:t>
            </a:r>
          </a:p>
          <a:p>
            <a:pPr lvl="1"/>
            <a:endParaRPr lang="en-US" dirty="0"/>
          </a:p>
        </p:txBody>
      </p:sp>
      <p:pic>
        <p:nvPicPr>
          <p:cNvPr id="5" name="Picture 4" descr="Yellow sign with start on it — The People Equa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34568" y="0"/>
            <a:ext cx="1957431" cy="2525717"/>
          </a:xfrm>
          <a:prstGeom prst="rect">
            <a:avLst/>
          </a:prstGeom>
        </p:spPr>
      </p:pic>
    </p:spTree>
    <p:extLst>
      <p:ext uri="{BB962C8B-B14F-4D97-AF65-F5344CB8AC3E}">
        <p14:creationId xmlns:p14="http://schemas.microsoft.com/office/powerpoint/2010/main" val="2329540278"/>
      </p:ext>
    </p:extLst>
  </p:cSld>
  <p:clrMapOvr>
    <a:masterClrMapping/>
  </p:clrMapOvr>
  <mc:AlternateContent xmlns:mc="http://schemas.openxmlformats.org/markup-compatibility/2006" xmlns:p14="http://schemas.microsoft.com/office/powerpoint/2010/main">
    <mc:Choice Requires="p14">
      <p:transition spd="slow" p14:dur="2000" advTm="12364"/>
    </mc:Choice>
    <mc:Fallback xmlns="">
      <p:transition spd="slow" advTm="1236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4407" y="390215"/>
            <a:ext cx="7886700" cy="1325562"/>
          </a:xfrm>
        </p:spPr>
        <p:txBody>
          <a:bodyPr/>
          <a:lstStyle/>
          <a:p>
            <a:r>
              <a:rPr lang="en-US" dirty="0">
                <a:latin typeface="Calibri Light" panose="020F0302020204030204" pitchFamily="34" charset="0"/>
              </a:rPr>
              <a:t>WIOA SYSTEM TITLES AND SERVICES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9056994"/>
              </p:ext>
            </p:extLst>
          </p:nvPr>
        </p:nvGraphicFramePr>
        <p:xfrm>
          <a:off x="2157413" y="1828800"/>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1519060"/>
      </p:ext>
    </p:extLst>
  </p:cSld>
  <p:clrMapOvr>
    <a:masterClrMapping/>
  </p:clrMapOvr>
  <mc:AlternateContent xmlns:mc="http://schemas.openxmlformats.org/markup-compatibility/2006" xmlns:p14="http://schemas.microsoft.com/office/powerpoint/2010/main">
    <mc:Choice Requires="p14">
      <p:transition spd="slow" p14:dur="2000" advTm="41024"/>
    </mc:Choice>
    <mc:Fallback xmlns="">
      <p:transition spd="slow" advTm="4102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7648182" y="1164298"/>
            <a:ext cx="3873760" cy="4714502"/>
            <a:chOff x="6495660" y="1786967"/>
            <a:chExt cx="3873760" cy="4714502"/>
          </a:xfrm>
        </p:grpSpPr>
        <p:sp>
          <p:nvSpPr>
            <p:cNvPr id="12" name="Oval 11"/>
            <p:cNvSpPr/>
            <p:nvPr/>
          </p:nvSpPr>
          <p:spPr>
            <a:xfrm>
              <a:off x="6495660" y="2330684"/>
              <a:ext cx="3873760" cy="417078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13" name="Oval 12"/>
            <p:cNvSpPr/>
            <p:nvPr/>
          </p:nvSpPr>
          <p:spPr>
            <a:xfrm>
              <a:off x="6648841" y="3151779"/>
              <a:ext cx="3581397" cy="334036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a:p>
              <a:pPr algn="ctr"/>
              <a:r>
                <a:rPr lang="en-US" sz="1600" b="1" dirty="0">
                  <a:solidFill>
                    <a:schemeClr val="tx1"/>
                  </a:solidFill>
                </a:rPr>
                <a:t>WIOA </a:t>
              </a:r>
              <a:r>
                <a:rPr lang="en-US" sz="1600" dirty="0">
                  <a:solidFill>
                    <a:schemeClr val="tx1"/>
                  </a:solidFill>
                </a:rPr>
                <a:t>Title I (aka Adult) </a:t>
              </a:r>
            </a:p>
            <a:p>
              <a:pPr algn="ctr"/>
              <a:r>
                <a:rPr lang="en-US" sz="1600" dirty="0">
                  <a:solidFill>
                    <a:schemeClr val="tx1"/>
                  </a:solidFill>
                </a:rPr>
                <a:t>also enrolled in Title III</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14" name="TextBox 13"/>
            <p:cNvSpPr txBox="1"/>
            <p:nvPr/>
          </p:nvSpPr>
          <p:spPr>
            <a:xfrm>
              <a:off x="6711042" y="2751777"/>
              <a:ext cx="3442996" cy="369332"/>
            </a:xfrm>
            <a:prstGeom prst="rect">
              <a:avLst/>
            </a:prstGeom>
            <a:noFill/>
          </p:spPr>
          <p:txBody>
            <a:bodyPr wrap="square" rtlCol="0">
              <a:spAutoFit/>
            </a:bodyPr>
            <a:lstStyle/>
            <a:p>
              <a:pPr algn="ctr"/>
              <a:r>
                <a:rPr lang="en-US" sz="1600" b="1" dirty="0"/>
                <a:t>WIOA </a:t>
              </a:r>
              <a:r>
                <a:rPr lang="en-US" sz="1600" dirty="0"/>
                <a:t>Title III (aka Wagner </a:t>
              </a:r>
              <a:r>
                <a:rPr lang="en-US" sz="1600" dirty="0" err="1"/>
                <a:t>Peyser</a:t>
              </a:r>
              <a:r>
                <a:rPr lang="en-US" sz="1600" dirty="0"/>
                <a:t>)</a:t>
              </a:r>
              <a:r>
                <a:rPr lang="en-US" dirty="0"/>
                <a:t> </a:t>
              </a:r>
            </a:p>
          </p:txBody>
        </p:sp>
        <p:sp>
          <p:nvSpPr>
            <p:cNvPr id="15" name="Oval 14"/>
            <p:cNvSpPr/>
            <p:nvPr/>
          </p:nvSpPr>
          <p:spPr>
            <a:xfrm>
              <a:off x="6988629" y="3898227"/>
              <a:ext cx="2864498" cy="26032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WIOA </a:t>
              </a:r>
              <a:r>
                <a:rPr lang="en-US" sz="1600" dirty="0">
                  <a:solidFill>
                    <a:schemeClr val="tx1"/>
                  </a:solidFill>
                </a:rPr>
                <a:t>Title I (aka Dislocated Workers) </a:t>
              </a:r>
            </a:p>
            <a:p>
              <a:pPr algn="ctr"/>
              <a:r>
                <a:rPr lang="en-US" sz="1600" dirty="0">
                  <a:solidFill>
                    <a:schemeClr val="tx1"/>
                  </a:solidFill>
                </a:rPr>
                <a:t>also enrolled in Title III and Title I Adult </a:t>
              </a:r>
            </a:p>
          </p:txBody>
        </p:sp>
        <p:sp>
          <p:nvSpPr>
            <p:cNvPr id="16" name="Content Placeholder 2"/>
            <p:cNvSpPr txBox="1">
              <a:spLocks/>
            </p:cNvSpPr>
            <p:nvPr/>
          </p:nvSpPr>
          <p:spPr>
            <a:xfrm>
              <a:off x="6648841" y="1786967"/>
              <a:ext cx="3581398" cy="506514"/>
            </a:xfrm>
            <a:prstGeom prst="rect">
              <a:avLst/>
            </a:prstGeom>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Co-enrolled ISD Model</a:t>
              </a:r>
            </a:p>
          </p:txBody>
        </p:sp>
      </p:grpSp>
      <p:grpSp>
        <p:nvGrpSpPr>
          <p:cNvPr id="37" name="Group 36"/>
          <p:cNvGrpSpPr/>
          <p:nvPr/>
        </p:nvGrpSpPr>
        <p:grpSpPr>
          <a:xfrm>
            <a:off x="62577" y="1148301"/>
            <a:ext cx="4649382" cy="5385057"/>
            <a:chOff x="389152" y="1819477"/>
            <a:chExt cx="4649382" cy="5385057"/>
          </a:xfrm>
        </p:grpSpPr>
        <p:grpSp>
          <p:nvGrpSpPr>
            <p:cNvPr id="28" name="Group 27"/>
            <p:cNvGrpSpPr/>
            <p:nvPr/>
          </p:nvGrpSpPr>
          <p:grpSpPr>
            <a:xfrm>
              <a:off x="838199" y="2230016"/>
              <a:ext cx="3873760" cy="4974518"/>
              <a:chOff x="838199" y="2230016"/>
              <a:chExt cx="3873760" cy="4974518"/>
            </a:xfrm>
          </p:grpSpPr>
          <p:sp>
            <p:nvSpPr>
              <p:cNvPr id="4" name="Oval 3"/>
              <p:cNvSpPr/>
              <p:nvPr/>
            </p:nvSpPr>
            <p:spPr>
              <a:xfrm>
                <a:off x="838199" y="2230016"/>
                <a:ext cx="3873760" cy="417078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Wagner </a:t>
                </a:r>
                <a:r>
                  <a:rPr lang="en-US" dirty="0" err="1">
                    <a:solidFill>
                      <a:schemeClr val="tx1"/>
                    </a:solidFill>
                  </a:rPr>
                  <a:t>Peyser</a:t>
                </a:r>
                <a:r>
                  <a:rPr lang="en-US" dirty="0">
                    <a:solidFill>
                      <a:schemeClr val="tx1"/>
                    </a:solidFill>
                  </a:rPr>
                  <a:t> </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grpSp>
            <p:nvGrpSpPr>
              <p:cNvPr id="26" name="Group 25"/>
              <p:cNvGrpSpPr/>
              <p:nvPr/>
            </p:nvGrpSpPr>
            <p:grpSpPr>
              <a:xfrm>
                <a:off x="1356914" y="5990431"/>
                <a:ext cx="2862152" cy="1214103"/>
                <a:chOff x="1286412" y="5909417"/>
                <a:chExt cx="2862152" cy="1214103"/>
              </a:xfrm>
            </p:grpSpPr>
            <p:sp>
              <p:nvSpPr>
                <p:cNvPr id="9" name="Oval 8"/>
                <p:cNvSpPr/>
                <p:nvPr/>
              </p:nvSpPr>
              <p:spPr>
                <a:xfrm>
                  <a:off x="3011507" y="5909417"/>
                  <a:ext cx="701665" cy="683689"/>
                </a:xfrm>
                <a:prstGeom prst="ellipse">
                  <a:avLst/>
                </a:prstGeom>
                <a:solidFill>
                  <a:schemeClr val="accent6">
                    <a:lumMod val="60000"/>
                    <a:lumOff val="40000"/>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 </a:t>
                  </a:r>
                </a:p>
              </p:txBody>
            </p:sp>
            <p:grpSp>
              <p:nvGrpSpPr>
                <p:cNvPr id="25" name="Group 24"/>
                <p:cNvGrpSpPr/>
                <p:nvPr/>
              </p:nvGrpSpPr>
              <p:grpSpPr>
                <a:xfrm>
                  <a:off x="1286412" y="5957348"/>
                  <a:ext cx="2862152" cy="1166172"/>
                  <a:chOff x="1286412" y="5957348"/>
                  <a:chExt cx="2862152" cy="1166172"/>
                </a:xfrm>
              </p:grpSpPr>
              <p:sp>
                <p:nvSpPr>
                  <p:cNvPr id="8" name="Oval 7"/>
                  <p:cNvSpPr/>
                  <p:nvPr/>
                </p:nvSpPr>
                <p:spPr>
                  <a:xfrm>
                    <a:off x="1810846" y="5957348"/>
                    <a:ext cx="656489" cy="672216"/>
                  </a:xfrm>
                  <a:prstGeom prst="ellipse">
                    <a:avLst/>
                  </a:prstGeom>
                  <a:solidFill>
                    <a:schemeClr val="accent2">
                      <a:lumMod val="60000"/>
                      <a:lumOff val="40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 </a:t>
                    </a:r>
                  </a:p>
                </p:txBody>
              </p:sp>
              <p:sp>
                <p:nvSpPr>
                  <p:cNvPr id="10" name="TextBox 9"/>
                  <p:cNvSpPr txBox="1"/>
                  <p:nvPr/>
                </p:nvSpPr>
                <p:spPr>
                  <a:xfrm>
                    <a:off x="2898605" y="5957348"/>
                    <a:ext cx="922789" cy="646331"/>
                  </a:xfrm>
                  <a:prstGeom prst="rect">
                    <a:avLst/>
                  </a:prstGeom>
                  <a:noFill/>
                </p:spPr>
                <p:txBody>
                  <a:bodyPr wrap="square" rtlCol="0">
                    <a:spAutoFit/>
                  </a:bodyPr>
                  <a:lstStyle/>
                  <a:p>
                    <a:pPr algn="ctr"/>
                    <a:r>
                      <a:rPr lang="en-US" sz="1200" dirty="0"/>
                      <a:t>Title 1 Dislocated Worker</a:t>
                    </a:r>
                  </a:p>
                </p:txBody>
              </p:sp>
              <p:sp>
                <p:nvSpPr>
                  <p:cNvPr id="11" name="TextBox 10"/>
                  <p:cNvSpPr txBox="1"/>
                  <p:nvPr/>
                </p:nvSpPr>
                <p:spPr>
                  <a:xfrm flipH="1">
                    <a:off x="1710021" y="6093186"/>
                    <a:ext cx="891375" cy="461665"/>
                  </a:xfrm>
                  <a:prstGeom prst="rect">
                    <a:avLst/>
                  </a:prstGeom>
                  <a:noFill/>
                </p:spPr>
                <p:txBody>
                  <a:bodyPr wrap="square" rtlCol="0">
                    <a:spAutoFit/>
                  </a:bodyPr>
                  <a:lstStyle/>
                  <a:p>
                    <a:pPr algn="ctr"/>
                    <a:r>
                      <a:rPr lang="en-US" sz="1200" dirty="0"/>
                      <a:t>Title 1 </a:t>
                    </a:r>
                  </a:p>
                  <a:p>
                    <a:pPr algn="ctr"/>
                    <a:r>
                      <a:rPr lang="en-US" sz="1200" dirty="0"/>
                      <a:t>Adult</a:t>
                    </a:r>
                  </a:p>
                </p:txBody>
              </p:sp>
              <p:sp>
                <p:nvSpPr>
                  <p:cNvPr id="17" name="TextBox 16"/>
                  <p:cNvSpPr txBox="1"/>
                  <p:nvPr/>
                </p:nvSpPr>
                <p:spPr>
                  <a:xfrm>
                    <a:off x="1286412" y="6754188"/>
                    <a:ext cx="2862152" cy="369332"/>
                  </a:xfrm>
                  <a:prstGeom prst="rect">
                    <a:avLst/>
                  </a:prstGeom>
                  <a:noFill/>
                </p:spPr>
                <p:txBody>
                  <a:bodyPr wrap="square" rtlCol="0">
                    <a:spAutoFit/>
                  </a:bodyPr>
                  <a:lstStyle/>
                  <a:p>
                    <a:pPr algn="ctr"/>
                    <a:r>
                      <a:rPr lang="en-US" b="1" dirty="0"/>
                      <a:t>“WIA”</a:t>
                    </a:r>
                    <a:endParaRPr lang="en-US" sz="1100" b="1" dirty="0"/>
                  </a:p>
                </p:txBody>
              </p:sp>
              <p:cxnSp>
                <p:nvCxnSpPr>
                  <p:cNvPr id="19" name="Straight Arrow Connector 18"/>
                  <p:cNvCxnSpPr>
                    <a:endCxn id="9" idx="4"/>
                  </p:cNvCxnSpPr>
                  <p:nvPr/>
                </p:nvCxnSpPr>
                <p:spPr>
                  <a:xfrm flipV="1">
                    <a:off x="3122245" y="6593106"/>
                    <a:ext cx="240095" cy="19358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8" idx="4"/>
                  </p:cNvCxnSpPr>
                  <p:nvPr/>
                </p:nvCxnSpPr>
                <p:spPr>
                  <a:xfrm flipH="1" flipV="1">
                    <a:off x="2139091" y="6629564"/>
                    <a:ext cx="216240" cy="19953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grpSp>
        <p:sp>
          <p:nvSpPr>
            <p:cNvPr id="30" name="TextBox 29"/>
            <p:cNvSpPr txBox="1"/>
            <p:nvPr/>
          </p:nvSpPr>
          <p:spPr>
            <a:xfrm>
              <a:off x="389152" y="1819477"/>
              <a:ext cx="4649382" cy="461665"/>
            </a:xfrm>
            <a:prstGeom prst="rect">
              <a:avLst/>
            </a:prstGeom>
            <a:noFill/>
          </p:spPr>
          <p:txBody>
            <a:bodyPr wrap="square" rtlCol="0">
              <a:spAutoFit/>
            </a:bodyPr>
            <a:lstStyle/>
            <a:p>
              <a:pPr algn="ctr"/>
              <a:r>
                <a:rPr lang="en-US" sz="2400" dirty="0"/>
                <a:t>Traditional Enrollment Model</a:t>
              </a:r>
              <a:endParaRPr lang="en-US" sz="1600" dirty="0"/>
            </a:p>
          </p:txBody>
        </p:sp>
      </p:grpSp>
      <p:grpSp>
        <p:nvGrpSpPr>
          <p:cNvPr id="2" name="Group 1"/>
          <p:cNvGrpSpPr/>
          <p:nvPr/>
        </p:nvGrpSpPr>
        <p:grpSpPr>
          <a:xfrm>
            <a:off x="4851400" y="1549219"/>
            <a:ext cx="2373121" cy="4010349"/>
            <a:chOff x="4851400" y="2111282"/>
            <a:chExt cx="2373121" cy="4010349"/>
          </a:xfrm>
        </p:grpSpPr>
        <p:sp>
          <p:nvSpPr>
            <p:cNvPr id="3" name="Freeform 2"/>
            <p:cNvSpPr/>
            <p:nvPr/>
          </p:nvSpPr>
          <p:spPr>
            <a:xfrm>
              <a:off x="4867077" y="2111282"/>
              <a:ext cx="2345792" cy="289484"/>
            </a:xfrm>
            <a:custGeom>
              <a:avLst/>
              <a:gdLst>
                <a:gd name="connsiteX0" fmla="*/ 0 w 2345792"/>
                <a:gd name="connsiteY0" fmla="*/ 0 h 289484"/>
                <a:gd name="connsiteX1" fmla="*/ 2345792 w 2345792"/>
                <a:gd name="connsiteY1" fmla="*/ 0 h 289484"/>
                <a:gd name="connsiteX2" fmla="*/ 2345792 w 2345792"/>
                <a:gd name="connsiteY2" fmla="*/ 289484 h 289484"/>
                <a:gd name="connsiteX3" fmla="*/ 0 w 2345792"/>
                <a:gd name="connsiteY3" fmla="*/ 289484 h 289484"/>
                <a:gd name="connsiteX4" fmla="*/ 0 w 2345792"/>
                <a:gd name="connsiteY4" fmla="*/ 0 h 289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5792" h="289484">
                  <a:moveTo>
                    <a:pt x="0" y="0"/>
                  </a:moveTo>
                  <a:lnTo>
                    <a:pt x="2345792" y="0"/>
                  </a:lnTo>
                  <a:lnTo>
                    <a:pt x="2345792" y="289484"/>
                  </a:lnTo>
                  <a:lnTo>
                    <a:pt x="0" y="289484"/>
                  </a:lnTo>
                  <a:lnTo>
                    <a:pt x="0" y="0"/>
                  </a:lnTo>
                  <a:close/>
                </a:path>
              </a:pathLst>
            </a:custGeom>
          </p:spPr>
          <p:style>
            <a:lnRef idx="2">
              <a:schemeClr val="lt1">
                <a:hueOff val="0"/>
                <a:satOff val="0"/>
                <a:lumOff val="0"/>
                <a:alphaOff val="0"/>
              </a:schemeClr>
            </a:lnRef>
            <a:fillRef idx="1">
              <a:schemeClr val="accent1">
                <a:shade val="50000"/>
                <a:hueOff val="0"/>
                <a:satOff val="0"/>
                <a:lumOff val="0"/>
                <a:alphaOff val="0"/>
              </a:schemeClr>
            </a:fillRef>
            <a:effectRef idx="0">
              <a:schemeClr val="accent1">
                <a:shade val="50000"/>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rtl="0" eaLnBrk="1" fontAlgn="t" latinLnBrk="0" hangingPunct="1">
                <a:lnSpc>
                  <a:spcPct val="90000"/>
                </a:lnSpc>
                <a:spcBef>
                  <a:spcPct val="0"/>
                </a:spcBef>
                <a:spcAft>
                  <a:spcPct val="35000"/>
                </a:spcAft>
                <a:buNone/>
              </a:pPr>
              <a:r>
                <a:rPr lang="en-US" sz="1400" b="1" kern="1200" dirty="0"/>
                <a:t>WIOA Eligibility  Criteria</a:t>
              </a:r>
              <a:endParaRPr lang="en-US" sz="1400" kern="1200" dirty="0"/>
            </a:p>
          </p:txBody>
        </p:sp>
        <p:sp>
          <p:nvSpPr>
            <p:cNvPr id="5" name="Freeform 4"/>
            <p:cNvSpPr/>
            <p:nvPr/>
          </p:nvSpPr>
          <p:spPr>
            <a:xfrm>
              <a:off x="4894129" y="2487067"/>
              <a:ext cx="2291688" cy="384805"/>
            </a:xfrm>
            <a:custGeom>
              <a:avLst/>
              <a:gdLst>
                <a:gd name="connsiteX0" fmla="*/ 0 w 2291688"/>
                <a:gd name="connsiteY0" fmla="*/ 0 h 384805"/>
                <a:gd name="connsiteX1" fmla="*/ 2291688 w 2291688"/>
                <a:gd name="connsiteY1" fmla="*/ 0 h 384805"/>
                <a:gd name="connsiteX2" fmla="*/ 2291688 w 2291688"/>
                <a:gd name="connsiteY2" fmla="*/ 384805 h 384805"/>
                <a:gd name="connsiteX3" fmla="*/ 0 w 2291688"/>
                <a:gd name="connsiteY3" fmla="*/ 384805 h 384805"/>
                <a:gd name="connsiteX4" fmla="*/ 0 w 2291688"/>
                <a:gd name="connsiteY4" fmla="*/ 0 h 384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1688" h="384805">
                  <a:moveTo>
                    <a:pt x="0" y="0"/>
                  </a:moveTo>
                  <a:lnTo>
                    <a:pt x="2291688" y="0"/>
                  </a:lnTo>
                  <a:lnTo>
                    <a:pt x="2291688" y="384805"/>
                  </a:lnTo>
                  <a:lnTo>
                    <a:pt x="0" y="384805"/>
                  </a:lnTo>
                  <a:lnTo>
                    <a:pt x="0" y="0"/>
                  </a:lnTo>
                  <a:close/>
                </a:path>
              </a:pathLst>
            </a:cu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shade val="50000"/>
                <a:hueOff val="167129"/>
                <a:satOff val="4478"/>
                <a:lumOff val="19726"/>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rtl="0" eaLnBrk="1" fontAlgn="t" latinLnBrk="0" hangingPunct="1">
                <a:lnSpc>
                  <a:spcPct val="90000"/>
                </a:lnSpc>
                <a:spcBef>
                  <a:spcPct val="0"/>
                </a:spcBef>
                <a:spcAft>
                  <a:spcPct val="35000"/>
                </a:spcAft>
                <a:buNone/>
              </a:pPr>
              <a:r>
                <a:rPr lang="en-US" sz="1400" b="1" kern="1200" dirty="0">
                  <a:solidFill>
                    <a:schemeClr val="tx1"/>
                  </a:solidFill>
                </a:rPr>
                <a:t>Title III: </a:t>
              </a:r>
              <a:r>
                <a:rPr lang="en-US" sz="1400" kern="1200" dirty="0">
                  <a:solidFill>
                    <a:schemeClr val="tx1"/>
                  </a:solidFill>
                </a:rPr>
                <a:t>Job Seekers            </a:t>
              </a:r>
            </a:p>
          </p:txBody>
        </p:sp>
        <p:sp>
          <p:nvSpPr>
            <p:cNvPr id="6" name="Freeform 5"/>
            <p:cNvSpPr/>
            <p:nvPr/>
          </p:nvSpPr>
          <p:spPr>
            <a:xfrm>
              <a:off x="4875447" y="2941005"/>
              <a:ext cx="2329053" cy="707264"/>
            </a:xfrm>
            <a:custGeom>
              <a:avLst/>
              <a:gdLst>
                <a:gd name="connsiteX0" fmla="*/ 0 w 2329053"/>
                <a:gd name="connsiteY0" fmla="*/ 0 h 602158"/>
                <a:gd name="connsiteX1" fmla="*/ 2329053 w 2329053"/>
                <a:gd name="connsiteY1" fmla="*/ 0 h 602158"/>
                <a:gd name="connsiteX2" fmla="*/ 2329053 w 2329053"/>
                <a:gd name="connsiteY2" fmla="*/ 602158 h 602158"/>
                <a:gd name="connsiteX3" fmla="*/ 0 w 2329053"/>
                <a:gd name="connsiteY3" fmla="*/ 602158 h 602158"/>
                <a:gd name="connsiteX4" fmla="*/ 0 w 2329053"/>
                <a:gd name="connsiteY4" fmla="*/ 0 h 602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9053" h="602158">
                  <a:moveTo>
                    <a:pt x="0" y="0"/>
                  </a:moveTo>
                  <a:lnTo>
                    <a:pt x="2329053" y="0"/>
                  </a:lnTo>
                  <a:lnTo>
                    <a:pt x="2329053" y="602158"/>
                  </a:lnTo>
                  <a:lnTo>
                    <a:pt x="0" y="602158"/>
                  </a:lnTo>
                  <a:lnTo>
                    <a:pt x="0" y="0"/>
                  </a:lnTo>
                  <a:close/>
                </a:path>
              </a:pathLst>
            </a:custGeom>
            <a:solidFill>
              <a:schemeClr val="accent1">
                <a:lumMod val="60000"/>
                <a:lumOff val="40000"/>
              </a:schemeClr>
            </a:solidFill>
          </p:spPr>
          <p:style>
            <a:lnRef idx="2">
              <a:schemeClr val="lt1">
                <a:hueOff val="0"/>
                <a:satOff val="0"/>
                <a:lumOff val="0"/>
                <a:alphaOff val="0"/>
              </a:schemeClr>
            </a:lnRef>
            <a:fillRef idx="1">
              <a:scrgbClr r="0" g="0" b="0"/>
            </a:fillRef>
            <a:effectRef idx="0">
              <a:schemeClr val="accent1">
                <a:shade val="50000"/>
                <a:hueOff val="334258"/>
                <a:satOff val="8955"/>
                <a:lumOff val="39453"/>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rtl="0" eaLnBrk="1" fontAlgn="t" latinLnBrk="0" hangingPunct="1">
                <a:lnSpc>
                  <a:spcPct val="90000"/>
                </a:lnSpc>
                <a:spcBef>
                  <a:spcPct val="0"/>
                </a:spcBef>
                <a:spcAft>
                  <a:spcPct val="35000"/>
                </a:spcAft>
                <a:buNone/>
              </a:pPr>
              <a:r>
                <a:rPr lang="en-US" sz="1200" b="1" kern="1200" dirty="0">
                  <a:solidFill>
                    <a:schemeClr val="tx1"/>
                  </a:solidFill>
                </a:rPr>
                <a:t>Title I Adult: </a:t>
              </a:r>
              <a:r>
                <a:rPr lang="en-US" sz="1200" kern="1200" dirty="0">
                  <a:solidFill>
                    <a:schemeClr val="tx1"/>
                  </a:solidFill>
                </a:rPr>
                <a:t>Job Seekers, legal to work, 18 or older; and registered for Selective Service</a:t>
              </a:r>
            </a:p>
          </p:txBody>
        </p:sp>
        <p:sp>
          <p:nvSpPr>
            <p:cNvPr id="7" name="Freeform 6"/>
            <p:cNvSpPr/>
            <p:nvPr/>
          </p:nvSpPr>
          <p:spPr>
            <a:xfrm>
              <a:off x="4851400" y="3723027"/>
              <a:ext cx="2373121" cy="2398604"/>
            </a:xfrm>
            <a:custGeom>
              <a:avLst/>
              <a:gdLst>
                <a:gd name="connsiteX0" fmla="*/ 0 w 2373121"/>
                <a:gd name="connsiteY0" fmla="*/ 0 h 2398604"/>
                <a:gd name="connsiteX1" fmla="*/ 2373121 w 2373121"/>
                <a:gd name="connsiteY1" fmla="*/ 0 h 2398604"/>
                <a:gd name="connsiteX2" fmla="*/ 2373121 w 2373121"/>
                <a:gd name="connsiteY2" fmla="*/ 2398604 h 2398604"/>
                <a:gd name="connsiteX3" fmla="*/ 0 w 2373121"/>
                <a:gd name="connsiteY3" fmla="*/ 2398604 h 2398604"/>
                <a:gd name="connsiteX4" fmla="*/ 0 w 2373121"/>
                <a:gd name="connsiteY4" fmla="*/ 0 h 2398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3121" h="2398604">
                  <a:moveTo>
                    <a:pt x="0" y="0"/>
                  </a:moveTo>
                  <a:lnTo>
                    <a:pt x="2373121" y="0"/>
                  </a:lnTo>
                  <a:lnTo>
                    <a:pt x="2373121" y="2398604"/>
                  </a:lnTo>
                  <a:lnTo>
                    <a:pt x="0" y="2398604"/>
                  </a:lnTo>
                  <a:lnTo>
                    <a:pt x="0" y="0"/>
                  </a:lnTo>
                  <a:close/>
                </a:path>
              </a:pathLst>
            </a:custGeom>
            <a:solidFill>
              <a:srgbClr val="65A2D9"/>
            </a:solidFill>
          </p:spPr>
          <p:style>
            <a:lnRef idx="2">
              <a:schemeClr val="lt1">
                <a:hueOff val="0"/>
                <a:satOff val="0"/>
                <a:lumOff val="0"/>
                <a:alphaOff val="0"/>
              </a:schemeClr>
            </a:lnRef>
            <a:fillRef idx="1">
              <a:scrgbClr r="0" g="0" b="0"/>
            </a:fillRef>
            <a:effectRef idx="0">
              <a:schemeClr val="accent1">
                <a:shade val="50000"/>
                <a:hueOff val="167129"/>
                <a:satOff val="4478"/>
                <a:lumOff val="19726"/>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rtl="0" eaLnBrk="1" latinLnBrk="0" hangingPunct="1">
                <a:lnSpc>
                  <a:spcPct val="90000"/>
                </a:lnSpc>
                <a:spcBef>
                  <a:spcPct val="0"/>
                </a:spcBef>
                <a:spcAft>
                  <a:spcPct val="35000"/>
                </a:spcAft>
                <a:buNone/>
              </a:pPr>
              <a:r>
                <a:rPr lang="en-US" sz="1200" b="1" kern="1200" dirty="0">
                  <a:solidFill>
                    <a:schemeClr val="tx1"/>
                  </a:solidFill>
                </a:rPr>
                <a:t>Title I Dislocated Worker: </a:t>
              </a:r>
              <a:r>
                <a:rPr lang="en-US" sz="1200" kern="1200" dirty="0">
                  <a:solidFill>
                    <a:schemeClr val="tx1"/>
                  </a:solidFill>
                </a:rPr>
                <a:t>Job Seekers, legal to work, registered for Selective Service and unemployed due to general dislocation, facility closure or substantial lay-off, loss of self-employment, displacement as a homemaker, dislocation/ separation from military service, being the spouse of an active military service member. </a:t>
              </a:r>
            </a:p>
          </p:txBody>
        </p:sp>
      </p:grpSp>
      <p:sp>
        <p:nvSpPr>
          <p:cNvPr id="18" name="Title 17"/>
          <p:cNvSpPr>
            <a:spLocks noGrp="1"/>
          </p:cNvSpPr>
          <p:nvPr>
            <p:ph type="title" idx="4294967295"/>
          </p:nvPr>
        </p:nvSpPr>
        <p:spPr>
          <a:xfrm>
            <a:off x="0" y="-19050"/>
            <a:ext cx="12192000" cy="1049338"/>
          </a:xfrm>
        </p:spPr>
        <p:txBody>
          <a:bodyPr/>
          <a:lstStyle/>
          <a:p>
            <a:pPr algn="ctr"/>
            <a:r>
              <a:rPr lang="en-US" dirty="0"/>
              <a:t>What changes?</a:t>
            </a:r>
          </a:p>
        </p:txBody>
      </p:sp>
    </p:spTree>
    <p:extLst>
      <p:ext uri="{BB962C8B-B14F-4D97-AF65-F5344CB8AC3E}">
        <p14:creationId xmlns:p14="http://schemas.microsoft.com/office/powerpoint/2010/main" val="1624355515"/>
      </p:ext>
    </p:extLst>
  </p:cSld>
  <p:clrMapOvr>
    <a:masterClrMapping/>
  </p:clrMapOvr>
  <mc:AlternateContent xmlns:mc="http://schemas.openxmlformats.org/markup-compatibility/2006" xmlns:p14="http://schemas.microsoft.com/office/powerpoint/2010/main">
    <mc:Choice Requires="p14">
      <p:transition spd="slow" p14:dur="2000" advTm="123815"/>
    </mc:Choice>
    <mc:Fallback xmlns="">
      <p:transition spd="slow" advTm="12381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1891" y="205602"/>
            <a:ext cx="7082639" cy="584775"/>
          </a:xfrm>
          <a:prstGeom prst="rect">
            <a:avLst/>
          </a:prstGeom>
          <a:noFill/>
        </p:spPr>
        <p:txBody>
          <a:bodyPr wrap="square" rtlCol="0">
            <a:spAutoFit/>
          </a:bodyPr>
          <a:lstStyle/>
          <a:p>
            <a:r>
              <a:rPr lang="en-US" sz="3200" dirty="0"/>
              <a:t>Traditional customer flow</a:t>
            </a:r>
          </a:p>
        </p:txBody>
      </p:sp>
      <p:grpSp>
        <p:nvGrpSpPr>
          <p:cNvPr id="9" name="Group 8"/>
          <p:cNvGrpSpPr/>
          <p:nvPr/>
        </p:nvGrpSpPr>
        <p:grpSpPr>
          <a:xfrm>
            <a:off x="241892" y="2537565"/>
            <a:ext cx="1389652" cy="1063878"/>
            <a:chOff x="241892" y="1816406"/>
            <a:chExt cx="1241570" cy="788566"/>
          </a:xfrm>
        </p:grpSpPr>
        <p:sp>
          <p:nvSpPr>
            <p:cNvPr id="8" name="Right Arrow 7"/>
            <p:cNvSpPr/>
            <p:nvPr/>
          </p:nvSpPr>
          <p:spPr>
            <a:xfrm>
              <a:off x="271253" y="1816406"/>
              <a:ext cx="1182848" cy="788566"/>
            </a:xfrm>
            <a:prstGeom prst="rightArrow">
              <a:avLst>
                <a:gd name="adj1" fmla="val 71276"/>
                <a:gd name="adj2" fmla="val 60638"/>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241892" y="2051299"/>
              <a:ext cx="1241570" cy="338554"/>
            </a:xfrm>
            <a:prstGeom prst="rect">
              <a:avLst/>
            </a:prstGeom>
            <a:noFill/>
          </p:spPr>
          <p:txBody>
            <a:bodyPr wrap="square" rtlCol="0">
              <a:spAutoFit/>
            </a:bodyPr>
            <a:lstStyle/>
            <a:p>
              <a:r>
                <a:rPr lang="en-US" sz="1600" dirty="0">
                  <a:solidFill>
                    <a:schemeClr val="bg1"/>
                  </a:solidFill>
                </a:rPr>
                <a:t>Job seekers</a:t>
              </a:r>
            </a:p>
          </p:txBody>
        </p:sp>
      </p:grpSp>
      <p:sp>
        <p:nvSpPr>
          <p:cNvPr id="6" name="Rectangle 5"/>
          <p:cNvSpPr/>
          <p:nvPr/>
        </p:nvSpPr>
        <p:spPr>
          <a:xfrm>
            <a:off x="1442907" y="1974709"/>
            <a:ext cx="4217657" cy="2076845"/>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WORKSOURCE</a:t>
            </a:r>
          </a:p>
          <a:p>
            <a:pPr algn="ctr"/>
            <a:endParaRPr lang="en-US" dirty="0"/>
          </a:p>
          <a:p>
            <a:pPr algn="ctr"/>
            <a:r>
              <a:rPr lang="en-US" dirty="0"/>
              <a:t>Receive Core Services provided by Wagner </a:t>
            </a:r>
            <a:r>
              <a:rPr lang="en-US" dirty="0" err="1"/>
              <a:t>Peyser</a:t>
            </a:r>
            <a:r>
              <a:rPr lang="en-US" dirty="0"/>
              <a:t> funded  staff</a:t>
            </a:r>
          </a:p>
        </p:txBody>
      </p:sp>
      <p:sp>
        <p:nvSpPr>
          <p:cNvPr id="21" name="TextBox 20"/>
          <p:cNvSpPr txBox="1"/>
          <p:nvPr/>
        </p:nvSpPr>
        <p:spPr>
          <a:xfrm>
            <a:off x="1442907" y="1387685"/>
            <a:ext cx="3661924" cy="646331"/>
          </a:xfrm>
          <a:prstGeom prst="rect">
            <a:avLst/>
          </a:prstGeom>
          <a:noFill/>
        </p:spPr>
        <p:txBody>
          <a:bodyPr wrap="square" rtlCol="0">
            <a:spAutoFit/>
          </a:bodyPr>
          <a:lstStyle/>
          <a:p>
            <a:r>
              <a:rPr lang="en-US" b="1" dirty="0"/>
              <a:t>95+% of job seekers accessing public services</a:t>
            </a:r>
          </a:p>
        </p:txBody>
      </p:sp>
      <p:sp>
        <p:nvSpPr>
          <p:cNvPr id="26" name="TextBox 25"/>
          <p:cNvSpPr txBox="1"/>
          <p:nvPr/>
        </p:nvSpPr>
        <p:spPr>
          <a:xfrm>
            <a:off x="1483462" y="4690933"/>
            <a:ext cx="8843380" cy="1200329"/>
          </a:xfrm>
          <a:prstGeom prst="rect">
            <a:avLst/>
          </a:prstGeom>
          <a:solidFill>
            <a:schemeClr val="accent2">
              <a:lumMod val="75000"/>
            </a:schemeClr>
          </a:solidFill>
        </p:spPr>
        <p:txBody>
          <a:bodyPr wrap="square" rtlCol="0">
            <a:spAutoFit/>
          </a:bodyPr>
          <a:lstStyle/>
          <a:p>
            <a:pPr algn="ctr"/>
            <a:endParaRPr lang="en-US" b="1" dirty="0">
              <a:solidFill>
                <a:schemeClr val="bg1"/>
              </a:solidFill>
            </a:endParaRPr>
          </a:p>
          <a:p>
            <a:pPr algn="ctr"/>
            <a:r>
              <a:rPr lang="en-US" b="1" dirty="0">
                <a:solidFill>
                  <a:schemeClr val="bg1"/>
                </a:solidFill>
              </a:rPr>
              <a:t>JOBS</a:t>
            </a:r>
          </a:p>
          <a:p>
            <a:pPr algn="ctr"/>
            <a:endParaRPr lang="en-US" b="1" dirty="0">
              <a:solidFill>
                <a:schemeClr val="bg1"/>
              </a:solidFill>
            </a:endParaRPr>
          </a:p>
          <a:p>
            <a:pPr algn="ctr"/>
            <a:endParaRPr lang="en-US" b="1" dirty="0">
              <a:solidFill>
                <a:schemeClr val="bg1"/>
              </a:solidFill>
            </a:endParaRPr>
          </a:p>
        </p:txBody>
      </p:sp>
      <p:sp>
        <p:nvSpPr>
          <p:cNvPr id="22" name="Down Arrow 21"/>
          <p:cNvSpPr/>
          <p:nvPr/>
        </p:nvSpPr>
        <p:spPr>
          <a:xfrm>
            <a:off x="1687077" y="4000728"/>
            <a:ext cx="3511692" cy="824524"/>
          </a:xfrm>
          <a:prstGeom prst="downArrow">
            <a:avLst>
              <a:gd name="adj1" fmla="val 79422"/>
              <a:gd name="adj2" fmla="val 44383"/>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4758708" y="1107570"/>
            <a:ext cx="5568133" cy="3614109"/>
            <a:chOff x="4758708" y="1107570"/>
            <a:chExt cx="5568133" cy="3614109"/>
          </a:xfrm>
        </p:grpSpPr>
        <p:sp>
          <p:nvSpPr>
            <p:cNvPr id="40" name="Down Arrow 22"/>
            <p:cNvSpPr/>
            <p:nvPr/>
          </p:nvSpPr>
          <p:spPr>
            <a:xfrm>
              <a:off x="9646942" y="2498645"/>
              <a:ext cx="165766" cy="22099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Down Arrow 22"/>
            <p:cNvSpPr/>
            <p:nvPr/>
          </p:nvSpPr>
          <p:spPr>
            <a:xfrm>
              <a:off x="9416006" y="3714933"/>
              <a:ext cx="159451" cy="10042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Down Arrow 22"/>
            <p:cNvSpPr/>
            <p:nvPr/>
          </p:nvSpPr>
          <p:spPr>
            <a:xfrm>
              <a:off x="6646030" y="2511702"/>
              <a:ext cx="165766" cy="22099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22"/>
            <p:cNvSpPr/>
            <p:nvPr/>
          </p:nvSpPr>
          <p:spPr>
            <a:xfrm>
              <a:off x="6418336" y="3760256"/>
              <a:ext cx="155823" cy="9602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5218954" y="2093615"/>
              <a:ext cx="910784" cy="386096"/>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1% to 2%</a:t>
              </a:r>
            </a:p>
          </p:txBody>
        </p:sp>
        <p:sp>
          <p:nvSpPr>
            <p:cNvPr id="11" name="Rounded Rectangle 10"/>
            <p:cNvSpPr/>
            <p:nvPr/>
          </p:nvSpPr>
          <p:spPr>
            <a:xfrm>
              <a:off x="8575319" y="2275357"/>
              <a:ext cx="1530497" cy="312576"/>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Receive Title I Adult funded training</a:t>
              </a:r>
            </a:p>
          </p:txBody>
        </p:sp>
        <p:sp>
          <p:nvSpPr>
            <p:cNvPr id="12" name="Right Arrow 11"/>
            <p:cNvSpPr/>
            <p:nvPr/>
          </p:nvSpPr>
          <p:spPr>
            <a:xfrm>
              <a:off x="5211129" y="3410253"/>
              <a:ext cx="910784" cy="386096"/>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1% to 2%</a:t>
              </a:r>
            </a:p>
          </p:txBody>
        </p:sp>
        <p:sp>
          <p:nvSpPr>
            <p:cNvPr id="13" name="Rounded Rectangle 12"/>
            <p:cNvSpPr/>
            <p:nvPr/>
          </p:nvSpPr>
          <p:spPr>
            <a:xfrm>
              <a:off x="6112523" y="3192038"/>
              <a:ext cx="1530497" cy="797416"/>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case management/ intensive/support services provided by Title I DW staff</a:t>
              </a:r>
            </a:p>
          </p:txBody>
        </p:sp>
        <p:sp>
          <p:nvSpPr>
            <p:cNvPr id="14" name="Right Arrow 13"/>
            <p:cNvSpPr/>
            <p:nvPr/>
          </p:nvSpPr>
          <p:spPr>
            <a:xfrm>
              <a:off x="7643024" y="2258257"/>
              <a:ext cx="910784" cy="328609"/>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10-20%</a:t>
              </a:r>
            </a:p>
          </p:txBody>
        </p:sp>
        <p:sp>
          <p:nvSpPr>
            <p:cNvPr id="15" name="Rounded Rectangle 14"/>
            <p:cNvSpPr/>
            <p:nvPr/>
          </p:nvSpPr>
          <p:spPr>
            <a:xfrm>
              <a:off x="6113020" y="1936642"/>
              <a:ext cx="1530497" cy="77128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case management/ intensive/support services provided by Title I Adult staff</a:t>
              </a:r>
            </a:p>
          </p:txBody>
        </p:sp>
        <p:sp>
          <p:nvSpPr>
            <p:cNvPr id="16" name="Right Arrow 15"/>
            <p:cNvSpPr/>
            <p:nvPr/>
          </p:nvSpPr>
          <p:spPr>
            <a:xfrm>
              <a:off x="7644589" y="3607332"/>
              <a:ext cx="910784" cy="386096"/>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10-20%</a:t>
              </a:r>
            </a:p>
          </p:txBody>
        </p:sp>
        <p:sp>
          <p:nvSpPr>
            <p:cNvPr id="17" name="Rounded Rectangle 16"/>
            <p:cNvSpPr/>
            <p:nvPr/>
          </p:nvSpPr>
          <p:spPr>
            <a:xfrm>
              <a:off x="8538158" y="3626818"/>
              <a:ext cx="1530497" cy="293016"/>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Receive Title I DW funded Training</a:t>
              </a:r>
            </a:p>
          </p:txBody>
        </p:sp>
        <p:sp>
          <p:nvSpPr>
            <p:cNvPr id="18" name="TextBox 17"/>
            <p:cNvSpPr txBox="1"/>
            <p:nvPr/>
          </p:nvSpPr>
          <p:spPr>
            <a:xfrm>
              <a:off x="5248660" y="1107570"/>
              <a:ext cx="5078181" cy="830997"/>
            </a:xfrm>
            <a:prstGeom prst="rect">
              <a:avLst/>
            </a:prstGeom>
            <a:noFill/>
          </p:spPr>
          <p:txBody>
            <a:bodyPr wrap="square" rtlCol="0">
              <a:spAutoFit/>
            </a:bodyPr>
            <a:lstStyle/>
            <a:p>
              <a:pPr algn="ctr"/>
              <a:r>
                <a:rPr lang="en-US" sz="1600" dirty="0"/>
                <a:t>“WIA”</a:t>
              </a:r>
            </a:p>
            <a:p>
              <a:pPr algn="ctr"/>
              <a:r>
                <a:rPr lang="en-US" sz="1600" dirty="0"/>
                <a:t>1% to 2% of job seekers enroll into Title I funded higher levels services</a:t>
              </a:r>
            </a:p>
          </p:txBody>
        </p:sp>
        <p:sp>
          <p:nvSpPr>
            <p:cNvPr id="25" name="Curved Up Arrow 24"/>
            <p:cNvSpPr/>
            <p:nvPr/>
          </p:nvSpPr>
          <p:spPr>
            <a:xfrm flipH="1">
              <a:off x="4758708" y="3944774"/>
              <a:ext cx="1821573" cy="394449"/>
            </a:xfrm>
            <a:prstGeom prst="curvedUpArrow">
              <a:avLst>
                <a:gd name="adj1" fmla="val 18425"/>
                <a:gd name="adj2" fmla="val 98542"/>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2" name="Curved Up Arrow 24"/>
            <p:cNvSpPr/>
            <p:nvPr/>
          </p:nvSpPr>
          <p:spPr>
            <a:xfrm flipH="1">
              <a:off x="6887962" y="3931709"/>
              <a:ext cx="1821573" cy="394449"/>
            </a:xfrm>
            <a:prstGeom prst="curvedUpArrow">
              <a:avLst>
                <a:gd name="adj1" fmla="val 18425"/>
                <a:gd name="adj2" fmla="val 98542"/>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extBox 1"/>
          <p:cNvSpPr txBox="1"/>
          <p:nvPr/>
        </p:nvSpPr>
        <p:spPr>
          <a:xfrm>
            <a:off x="2136009" y="4269318"/>
            <a:ext cx="2819838" cy="369332"/>
          </a:xfrm>
          <a:prstGeom prst="rect">
            <a:avLst/>
          </a:prstGeom>
          <a:noFill/>
        </p:spPr>
        <p:txBody>
          <a:bodyPr wrap="square" rtlCol="0">
            <a:spAutoFit/>
          </a:bodyPr>
          <a:lstStyle/>
          <a:p>
            <a:r>
              <a:rPr lang="en-US" b="1" dirty="0">
                <a:solidFill>
                  <a:schemeClr val="bg1"/>
                </a:solidFill>
              </a:rPr>
              <a:t>60+% of &gt;100,000 seekers</a:t>
            </a:r>
          </a:p>
        </p:txBody>
      </p:sp>
      <p:sp>
        <p:nvSpPr>
          <p:cNvPr id="27" name="TextBox 26"/>
          <p:cNvSpPr txBox="1"/>
          <p:nvPr/>
        </p:nvSpPr>
        <p:spPr>
          <a:xfrm>
            <a:off x="6914366" y="4389936"/>
            <a:ext cx="2490743" cy="338554"/>
          </a:xfrm>
          <a:prstGeom prst="rect">
            <a:avLst/>
          </a:prstGeom>
          <a:noFill/>
        </p:spPr>
        <p:txBody>
          <a:bodyPr wrap="square" rtlCol="0">
            <a:spAutoFit/>
          </a:bodyPr>
          <a:lstStyle/>
          <a:p>
            <a:pPr algn="ctr"/>
            <a:r>
              <a:rPr lang="en-US" sz="1600" b="1" dirty="0"/>
              <a:t>80+% of &lt;10,000 seekers</a:t>
            </a:r>
          </a:p>
        </p:txBody>
      </p:sp>
    </p:spTree>
    <p:custDataLst>
      <p:tags r:id="rId1"/>
    </p:custDataLst>
    <p:extLst>
      <p:ext uri="{BB962C8B-B14F-4D97-AF65-F5344CB8AC3E}">
        <p14:creationId xmlns:p14="http://schemas.microsoft.com/office/powerpoint/2010/main" val="2511593637"/>
      </p:ext>
    </p:extLst>
  </p:cSld>
  <p:clrMapOvr>
    <a:masterClrMapping/>
  </p:clrMapOvr>
  <mc:AlternateContent xmlns:mc="http://schemas.openxmlformats.org/markup-compatibility/2006" xmlns:p14="http://schemas.microsoft.com/office/powerpoint/2010/main">
    <mc:Choice Requires="p14">
      <p:transition spd="slow" p14:dur="2000" advTm="78990"/>
    </mc:Choice>
    <mc:Fallback xmlns="">
      <p:transition spd="slow" advTm="7899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22119" y="5270365"/>
            <a:ext cx="8662753" cy="1200329"/>
          </a:xfrm>
          <a:prstGeom prst="rect">
            <a:avLst/>
          </a:prstGeom>
          <a:solidFill>
            <a:schemeClr val="accent3">
              <a:lumMod val="50000"/>
            </a:schemeClr>
          </a:solidFill>
        </p:spPr>
        <p:txBody>
          <a:bodyPr wrap="square" rtlCol="0">
            <a:spAutoFit/>
          </a:bodyPr>
          <a:lstStyle/>
          <a:p>
            <a:pPr algn="ctr"/>
            <a:endParaRPr lang="en-US" b="1" dirty="0">
              <a:solidFill>
                <a:schemeClr val="bg1"/>
              </a:solidFill>
            </a:endParaRPr>
          </a:p>
          <a:p>
            <a:pPr algn="ctr"/>
            <a:r>
              <a:rPr lang="en-US" b="1" dirty="0">
                <a:solidFill>
                  <a:schemeClr val="bg1"/>
                </a:solidFill>
              </a:rPr>
              <a:t>JOBS</a:t>
            </a:r>
          </a:p>
          <a:p>
            <a:pPr algn="ctr"/>
            <a:endParaRPr lang="en-US" b="1" dirty="0">
              <a:solidFill>
                <a:schemeClr val="bg1"/>
              </a:solidFill>
            </a:endParaRPr>
          </a:p>
          <a:p>
            <a:pPr algn="ctr"/>
            <a:endParaRPr lang="en-US" b="1" dirty="0">
              <a:solidFill>
                <a:schemeClr val="bg1"/>
              </a:solidFill>
            </a:endParaRPr>
          </a:p>
        </p:txBody>
      </p:sp>
      <p:sp>
        <p:nvSpPr>
          <p:cNvPr id="4" name="Down Arrow 44"/>
          <p:cNvSpPr/>
          <p:nvPr/>
        </p:nvSpPr>
        <p:spPr>
          <a:xfrm>
            <a:off x="2640563" y="4276435"/>
            <a:ext cx="7277878" cy="1191215"/>
          </a:xfrm>
          <a:prstGeom prst="downArrow">
            <a:avLst>
              <a:gd name="adj1" fmla="val 87373"/>
              <a:gd name="adj2" fmla="val 40166"/>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12567" y="337569"/>
            <a:ext cx="10055437" cy="4271376"/>
            <a:chOff x="-55452" y="2129569"/>
            <a:chExt cx="10055437" cy="3929412"/>
          </a:xfrm>
        </p:grpSpPr>
        <p:sp>
          <p:nvSpPr>
            <p:cNvPr id="7" name="TextBox 6"/>
            <p:cNvSpPr txBox="1"/>
            <p:nvPr/>
          </p:nvSpPr>
          <p:spPr>
            <a:xfrm>
              <a:off x="-48257" y="2129569"/>
              <a:ext cx="4292197" cy="537958"/>
            </a:xfrm>
            <a:prstGeom prst="rect">
              <a:avLst/>
            </a:prstGeom>
            <a:noFill/>
          </p:spPr>
          <p:txBody>
            <a:bodyPr wrap="square" rtlCol="0">
              <a:spAutoFit/>
            </a:bodyPr>
            <a:lstStyle/>
            <a:p>
              <a:r>
                <a:rPr lang="en-US" sz="3200" dirty="0"/>
                <a:t>New customer flow</a:t>
              </a:r>
            </a:p>
          </p:txBody>
        </p:sp>
        <p:grpSp>
          <p:nvGrpSpPr>
            <p:cNvPr id="8" name="Group 7"/>
            <p:cNvGrpSpPr/>
            <p:nvPr/>
          </p:nvGrpSpPr>
          <p:grpSpPr>
            <a:xfrm>
              <a:off x="-55452" y="4018419"/>
              <a:ext cx="1541485" cy="942208"/>
              <a:chOff x="-65239" y="1023457"/>
              <a:chExt cx="1541485" cy="783963"/>
            </a:xfrm>
          </p:grpSpPr>
          <p:sp>
            <p:nvSpPr>
              <p:cNvPr id="14" name="Right Arrow 29"/>
              <p:cNvSpPr/>
              <p:nvPr/>
            </p:nvSpPr>
            <p:spPr>
              <a:xfrm>
                <a:off x="-65239" y="1023457"/>
                <a:ext cx="1534290" cy="783963"/>
              </a:xfrm>
              <a:prstGeom prst="rightArrow">
                <a:avLst>
                  <a:gd name="adj1" fmla="val 71276"/>
                  <a:gd name="adj2" fmla="val 60638"/>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8044" y="1210457"/>
                <a:ext cx="1534290" cy="259141"/>
              </a:xfrm>
              <a:prstGeom prst="rect">
                <a:avLst/>
              </a:prstGeom>
              <a:noFill/>
            </p:spPr>
            <p:txBody>
              <a:bodyPr wrap="square" rtlCol="0">
                <a:spAutoFit/>
              </a:bodyPr>
              <a:lstStyle/>
              <a:p>
                <a:r>
                  <a:rPr lang="en-US" sz="1600" dirty="0">
                    <a:solidFill>
                      <a:schemeClr val="bg1"/>
                    </a:solidFill>
                  </a:rPr>
                  <a:t>Job seekers</a:t>
                </a:r>
              </a:p>
            </p:txBody>
          </p:sp>
        </p:grpSp>
        <p:sp>
          <p:nvSpPr>
            <p:cNvPr id="9" name="Rectangle 8"/>
            <p:cNvSpPr/>
            <p:nvPr/>
          </p:nvSpPr>
          <p:spPr>
            <a:xfrm>
              <a:off x="1454101" y="3342752"/>
              <a:ext cx="8545884" cy="2716229"/>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0" name="Rounded Rectangle 38"/>
            <p:cNvSpPr/>
            <p:nvPr/>
          </p:nvSpPr>
          <p:spPr>
            <a:xfrm>
              <a:off x="5974080" y="4132710"/>
              <a:ext cx="3805646" cy="1574161"/>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 (TBD) Complete Full Eligibility </a:t>
              </a:r>
            </a:p>
            <a:p>
              <a:pPr algn="ctr"/>
              <a:r>
                <a:rPr lang="en-US" sz="1050" dirty="0"/>
                <a:t>Receive individualized services - case management/navigation provided by Title I and/or Title III staff</a:t>
              </a:r>
            </a:p>
            <a:p>
              <a:pPr algn="ctr"/>
              <a:endParaRPr lang="en-US" sz="1050" dirty="0"/>
            </a:p>
            <a:p>
              <a:pPr algn="ctr"/>
              <a:endParaRPr lang="en-US" sz="1050" dirty="0"/>
            </a:p>
            <a:p>
              <a:pPr algn="ctr"/>
              <a:endParaRPr lang="en-US" sz="1050" dirty="0"/>
            </a:p>
            <a:p>
              <a:pPr algn="ctr"/>
              <a:endParaRPr lang="en-US" sz="1050" dirty="0"/>
            </a:p>
          </p:txBody>
        </p:sp>
        <p:sp>
          <p:nvSpPr>
            <p:cNvPr id="11" name="TextBox 10"/>
            <p:cNvSpPr txBox="1"/>
            <p:nvPr/>
          </p:nvSpPr>
          <p:spPr>
            <a:xfrm>
              <a:off x="1539418" y="3516791"/>
              <a:ext cx="7152766" cy="594586"/>
            </a:xfrm>
            <a:prstGeom prst="rect">
              <a:avLst/>
            </a:prstGeom>
            <a:noFill/>
          </p:spPr>
          <p:txBody>
            <a:bodyPr wrap="square" rtlCol="0">
              <a:spAutoFit/>
            </a:bodyPr>
            <a:lstStyle/>
            <a:p>
              <a:r>
                <a:rPr lang="en-US" dirty="0"/>
                <a:t>All job seekers in a </a:t>
              </a:r>
              <a:r>
                <a:rPr lang="en-US" dirty="0" err="1"/>
                <a:t>WorkSource</a:t>
              </a:r>
              <a:r>
                <a:rPr lang="en-US" dirty="0"/>
                <a:t> Site – complete profile and basic eligibility to become enrolled into WIOA</a:t>
              </a:r>
            </a:p>
          </p:txBody>
        </p:sp>
        <p:sp>
          <p:nvSpPr>
            <p:cNvPr id="12" name="TextBox 11"/>
            <p:cNvSpPr txBox="1"/>
            <p:nvPr/>
          </p:nvSpPr>
          <p:spPr>
            <a:xfrm>
              <a:off x="1609131" y="4229639"/>
              <a:ext cx="4357754" cy="1274113"/>
            </a:xfrm>
            <a:prstGeom prst="rect">
              <a:avLst/>
            </a:prstGeom>
            <a:noFill/>
          </p:spPr>
          <p:txBody>
            <a:bodyPr wrap="square" rtlCol="0">
              <a:spAutoFit/>
            </a:bodyPr>
            <a:lstStyle/>
            <a:p>
              <a:r>
                <a:rPr lang="en-US" sz="1400" dirty="0">
                  <a:solidFill>
                    <a:schemeClr val="bg1"/>
                  </a:solidFill>
                </a:rPr>
                <a:t>Basic Services provided by Title I and/or Title III funded staff organized in functional teams</a:t>
              </a:r>
            </a:p>
            <a:p>
              <a:r>
                <a:rPr lang="en-US" sz="1400" dirty="0">
                  <a:solidFill>
                    <a:schemeClr val="bg1"/>
                  </a:solidFill>
                </a:rPr>
                <a:t> - more workshops/less one-on-one</a:t>
              </a:r>
            </a:p>
            <a:p>
              <a:r>
                <a:rPr lang="en-US" sz="1400" dirty="0">
                  <a:solidFill>
                    <a:schemeClr val="bg1"/>
                  </a:solidFill>
                </a:rPr>
                <a:t> - more interaction/discovery/attachment to services</a:t>
              </a:r>
            </a:p>
            <a:p>
              <a:r>
                <a:rPr lang="en-US" sz="1400" dirty="0">
                  <a:solidFill>
                    <a:schemeClr val="bg1"/>
                  </a:solidFill>
                </a:rPr>
                <a:t> - more robust menu of services focused on skill development and certification</a:t>
              </a:r>
            </a:p>
          </p:txBody>
        </p:sp>
        <p:sp>
          <p:nvSpPr>
            <p:cNvPr id="13" name="Rounded Rectangle 50"/>
            <p:cNvSpPr/>
            <p:nvPr/>
          </p:nvSpPr>
          <p:spPr>
            <a:xfrm>
              <a:off x="6757851" y="5222387"/>
              <a:ext cx="2245301" cy="436072"/>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 (TBD) Receive support services/training funded by Title I</a:t>
              </a:r>
            </a:p>
          </p:txBody>
        </p:sp>
      </p:grpSp>
      <p:sp>
        <p:nvSpPr>
          <p:cNvPr id="3" name="TextBox 2"/>
          <p:cNvSpPr txBox="1"/>
          <p:nvPr/>
        </p:nvSpPr>
        <p:spPr>
          <a:xfrm>
            <a:off x="4144161" y="4666816"/>
            <a:ext cx="3959604" cy="369332"/>
          </a:xfrm>
          <a:prstGeom prst="rect">
            <a:avLst/>
          </a:prstGeom>
          <a:noFill/>
        </p:spPr>
        <p:txBody>
          <a:bodyPr wrap="square" rtlCol="0">
            <a:spAutoFit/>
          </a:bodyPr>
          <a:lstStyle/>
          <a:p>
            <a:pPr algn="ctr"/>
            <a:r>
              <a:rPr lang="en-US" dirty="0"/>
              <a:t>70%+ job seekers get jobs</a:t>
            </a:r>
          </a:p>
        </p:txBody>
      </p:sp>
    </p:spTree>
    <p:custDataLst>
      <p:tags r:id="rId1"/>
    </p:custDataLst>
    <p:extLst>
      <p:ext uri="{BB962C8B-B14F-4D97-AF65-F5344CB8AC3E}">
        <p14:creationId xmlns:p14="http://schemas.microsoft.com/office/powerpoint/2010/main" val="506343517"/>
      </p:ext>
    </p:extLst>
  </p:cSld>
  <p:clrMapOvr>
    <a:masterClrMapping/>
  </p:clrMapOvr>
  <mc:AlternateContent xmlns:mc="http://schemas.openxmlformats.org/markup-compatibility/2006" xmlns:p14="http://schemas.microsoft.com/office/powerpoint/2010/main">
    <mc:Choice Requires="p14">
      <p:transition spd="slow" p14:dur="2000" advTm="68314"/>
    </mc:Choice>
    <mc:Fallback xmlns="">
      <p:transition spd="slow" advTm="6831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2351" y="119481"/>
            <a:ext cx="10058400" cy="1371600"/>
          </a:xfrm>
        </p:spPr>
        <p:txBody>
          <a:bodyPr/>
          <a:lstStyle/>
          <a:p>
            <a:r>
              <a:rPr lang="en-US" dirty="0"/>
              <a:t>Key concepts: </a:t>
            </a:r>
            <a:r>
              <a:rPr lang="en-US" sz="4000" dirty="0"/>
              <a:t>ISD separates out… </a:t>
            </a:r>
            <a:endParaRPr lang="en-US" dirty="0"/>
          </a:p>
        </p:txBody>
      </p:sp>
      <p:sp>
        <p:nvSpPr>
          <p:cNvPr id="3" name="Content Placeholder 2"/>
          <p:cNvSpPr>
            <a:spLocks noGrp="1"/>
          </p:cNvSpPr>
          <p:nvPr>
            <p:ph idx="1"/>
          </p:nvPr>
        </p:nvSpPr>
        <p:spPr>
          <a:xfrm>
            <a:off x="1475763" y="1572424"/>
            <a:ext cx="10515600" cy="4601874"/>
          </a:xfrm>
        </p:spPr>
        <p:txBody>
          <a:bodyPr>
            <a:normAutofit fontScale="85000" lnSpcReduction="10000"/>
          </a:bodyPr>
          <a:lstStyle/>
          <a:p>
            <a:r>
              <a:rPr lang="en-US" dirty="0"/>
              <a:t>Services rather than programs (no such thing as the Wagner </a:t>
            </a:r>
            <a:r>
              <a:rPr lang="en-US" dirty="0" err="1"/>
              <a:t>Peyser</a:t>
            </a:r>
            <a:r>
              <a:rPr lang="en-US" dirty="0"/>
              <a:t>, Adult or Dislocated Worker </a:t>
            </a:r>
            <a:r>
              <a:rPr lang="en-US" b="1" i="1" dirty="0"/>
              <a:t>Program</a:t>
            </a:r>
            <a:r>
              <a:rPr lang="en-US" dirty="0"/>
              <a:t>).  </a:t>
            </a:r>
          </a:p>
          <a:p>
            <a:pPr lvl="1"/>
            <a:r>
              <a:rPr lang="en-US" dirty="0"/>
              <a:t>System provides services offered by staff resourced by funding streams.</a:t>
            </a:r>
          </a:p>
          <a:p>
            <a:pPr lvl="1"/>
            <a:r>
              <a:rPr lang="en-US" dirty="0"/>
              <a:t>Basic Career Services not all that “basic”  - majority of seekers find jobs via basic career services</a:t>
            </a:r>
          </a:p>
          <a:p>
            <a:pPr lvl="1"/>
            <a:r>
              <a:rPr lang="en-US" dirty="0"/>
              <a:t>System </a:t>
            </a:r>
            <a:r>
              <a:rPr lang="en-US" b="1" dirty="0"/>
              <a:t>must deliver</a:t>
            </a:r>
            <a:r>
              <a:rPr lang="en-US" dirty="0"/>
              <a:t> Basic Career Services, provided by Title I and/or Title III funded staff</a:t>
            </a:r>
          </a:p>
          <a:p>
            <a:pPr lvl="1"/>
            <a:r>
              <a:rPr lang="en-US" dirty="0"/>
              <a:t>All services are high quality, staff engaged, and include opportunities for skill development</a:t>
            </a:r>
          </a:p>
          <a:p>
            <a:r>
              <a:rPr lang="en-US" dirty="0"/>
              <a:t>Eligibility - </a:t>
            </a:r>
            <a:r>
              <a:rPr lang="en-US" b="1" i="1" dirty="0"/>
              <a:t>a way to screen people in</a:t>
            </a:r>
          </a:p>
          <a:p>
            <a:pPr lvl="1"/>
            <a:r>
              <a:rPr lang="en-US" dirty="0"/>
              <a:t>Only “basic eligibility” is required for Basic Career Services, using self-attestation rather than documentation</a:t>
            </a:r>
          </a:p>
          <a:p>
            <a:pPr lvl="1"/>
            <a:r>
              <a:rPr lang="en-US" dirty="0"/>
              <a:t>Services with hard costs (individualized career, support, and training) require full eligibility determination</a:t>
            </a:r>
          </a:p>
          <a:p>
            <a:r>
              <a:rPr lang="en-US" dirty="0"/>
              <a:t>Data validation never got anyone a job</a:t>
            </a:r>
          </a:p>
          <a:p>
            <a:pPr lvl="1"/>
            <a:r>
              <a:rPr lang="en-US" i="1" dirty="0"/>
              <a:t>And requires maintaining large amounts of personally identifiable info</a:t>
            </a:r>
          </a:p>
          <a:p>
            <a:r>
              <a:rPr lang="en-US" dirty="0"/>
              <a:t>Enrollment is different than eligibility determination</a:t>
            </a:r>
          </a:p>
          <a:p>
            <a:r>
              <a:rPr lang="en-US" dirty="0"/>
              <a:t>Performance results from getting people jobs, not from managing exits</a:t>
            </a:r>
          </a:p>
        </p:txBody>
      </p:sp>
    </p:spTree>
    <p:extLst>
      <p:ext uri="{BB962C8B-B14F-4D97-AF65-F5344CB8AC3E}">
        <p14:creationId xmlns:p14="http://schemas.microsoft.com/office/powerpoint/2010/main" val="3143984089"/>
      </p:ext>
    </p:extLst>
  </p:cSld>
  <p:clrMapOvr>
    <a:masterClrMapping/>
  </p:clrMapOvr>
  <mc:AlternateContent xmlns:mc="http://schemas.openxmlformats.org/markup-compatibility/2006" xmlns:p14="http://schemas.microsoft.com/office/powerpoint/2010/main">
    <mc:Choice Requires="p14">
      <p:transition spd="slow" p14:dur="2000" advTm="181741"/>
    </mc:Choice>
    <mc:Fallback xmlns="">
      <p:transition spd="slow" advTm="18174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Services in ISD</a:t>
            </a:r>
          </a:p>
        </p:txBody>
      </p:sp>
      <p:sp>
        <p:nvSpPr>
          <p:cNvPr id="3" name="Content Placeholder 2"/>
          <p:cNvSpPr>
            <a:spLocks noGrp="1"/>
          </p:cNvSpPr>
          <p:nvPr>
            <p:ph idx="1"/>
          </p:nvPr>
        </p:nvSpPr>
        <p:spPr>
          <a:xfrm>
            <a:off x="1534696" y="2015732"/>
            <a:ext cx="9520158" cy="3848173"/>
          </a:xfrm>
        </p:spPr>
        <p:txBody>
          <a:bodyPr>
            <a:normAutofit fontScale="70000" lnSpcReduction="20000"/>
          </a:bodyPr>
          <a:lstStyle/>
          <a:p>
            <a:r>
              <a:rPr lang="en-US" dirty="0"/>
              <a:t>More/new workshops</a:t>
            </a:r>
          </a:p>
          <a:p>
            <a:pPr lvl="1"/>
            <a:r>
              <a:rPr lang="en-US" dirty="0"/>
              <a:t>Based on the needs of the total pool</a:t>
            </a:r>
          </a:p>
          <a:p>
            <a:pPr lvl="1"/>
            <a:r>
              <a:rPr lang="en-US" dirty="0"/>
              <a:t>An opportunity to identify who needs case management and more individualized services</a:t>
            </a:r>
          </a:p>
          <a:p>
            <a:pPr lvl="1"/>
            <a:r>
              <a:rPr lang="en-US" dirty="0"/>
              <a:t>Most desk side services can be delivered in high quality workshops</a:t>
            </a:r>
          </a:p>
          <a:p>
            <a:r>
              <a:rPr lang="en-US" dirty="0"/>
              <a:t>Reimaged case management</a:t>
            </a:r>
          </a:p>
          <a:p>
            <a:pPr lvl="1"/>
            <a:r>
              <a:rPr lang="en-US" dirty="0"/>
              <a:t>More focused on job getting services</a:t>
            </a:r>
          </a:p>
          <a:p>
            <a:pPr lvl="1"/>
            <a:r>
              <a:rPr lang="en-US" dirty="0"/>
              <a:t>Less intensive for most seekers, reserving intensive case management for those most in need</a:t>
            </a:r>
          </a:p>
          <a:p>
            <a:pPr lvl="1"/>
            <a:r>
              <a:rPr lang="en-US" dirty="0"/>
              <a:t>Not owned exclusively by one person/group</a:t>
            </a:r>
          </a:p>
          <a:p>
            <a:r>
              <a:rPr lang="en-US" dirty="0"/>
              <a:t>More interaction/engagement with job seekers</a:t>
            </a:r>
          </a:p>
          <a:p>
            <a:pPr lvl="1"/>
            <a:r>
              <a:rPr lang="en-US" dirty="0"/>
              <a:t>Greeting functions and resource rooms as the keys to engagement </a:t>
            </a:r>
          </a:p>
          <a:p>
            <a:r>
              <a:rPr lang="en-US" dirty="0"/>
              <a:t>Greater/new use of technology for those who can access it</a:t>
            </a:r>
          </a:p>
          <a:p>
            <a:pPr lvl="1"/>
            <a:r>
              <a:rPr lang="en-US" dirty="0"/>
              <a:t>A way to deliver a lot of content and services in an efficient manner</a:t>
            </a:r>
          </a:p>
          <a:p>
            <a:r>
              <a:rPr lang="en-US" dirty="0"/>
              <a:t>More partners bringing more services to the table to fill in the specialized needs of customers</a:t>
            </a:r>
          </a:p>
          <a:p>
            <a:pPr lvl="1"/>
            <a:endParaRPr lang="en-US" dirty="0"/>
          </a:p>
        </p:txBody>
      </p:sp>
    </p:spTree>
    <p:extLst>
      <p:ext uri="{BB962C8B-B14F-4D97-AF65-F5344CB8AC3E}">
        <p14:creationId xmlns:p14="http://schemas.microsoft.com/office/powerpoint/2010/main" val="2854714781"/>
      </p:ext>
    </p:extLst>
  </p:cSld>
  <p:clrMapOvr>
    <a:masterClrMapping/>
  </p:clrMapOvr>
  <mc:AlternateContent xmlns:mc="http://schemas.openxmlformats.org/markup-compatibility/2006" xmlns:p14="http://schemas.microsoft.com/office/powerpoint/2010/main">
    <mc:Choice Requires="p14">
      <p:transition spd="slow" p14:dur="2000" advTm="107609"/>
    </mc:Choice>
    <mc:Fallback xmlns="">
      <p:transition spd="slow" advTm="10760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50753285"/>
              </p:ext>
            </p:extLst>
          </p:nvPr>
        </p:nvGraphicFramePr>
        <p:xfrm>
          <a:off x="0" y="1059601"/>
          <a:ext cx="12192000" cy="3657782"/>
        </p:xfrm>
        <a:graphic>
          <a:graphicData uri="http://schemas.openxmlformats.org/drawingml/2006/table">
            <a:tbl>
              <a:tblPr firstRow="1" firstCol="1" bandRow="1">
                <a:tableStyleId>{5C22544A-7EE6-4342-B048-85BDC9FD1C3A}</a:tableStyleId>
              </a:tblPr>
              <a:tblGrid>
                <a:gridCol w="12192000">
                  <a:extLst>
                    <a:ext uri="{9D8B030D-6E8A-4147-A177-3AD203B41FA5}">
                      <a16:colId xmlns:a16="http://schemas.microsoft.com/office/drawing/2014/main" val="1302109085"/>
                    </a:ext>
                  </a:extLst>
                </a:gridCol>
              </a:tblGrid>
              <a:tr h="252261">
                <a:tc>
                  <a:txBody>
                    <a:bodyPr/>
                    <a:lstStyle/>
                    <a:p>
                      <a:pPr marL="0" marR="0">
                        <a:spcBef>
                          <a:spcPts val="0"/>
                        </a:spcBef>
                        <a:spcAft>
                          <a:spcPts val="0"/>
                        </a:spcAft>
                      </a:pPr>
                      <a:r>
                        <a:rPr lang="en-US" sz="1600" dirty="0">
                          <a:effectLst/>
                        </a:rPr>
                        <a:t>Basic Career Services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485" marR="40485" marT="0" marB="0">
                    <a:solidFill>
                      <a:schemeClr val="accent5">
                        <a:lumMod val="60000"/>
                        <a:lumOff val="40000"/>
                      </a:schemeClr>
                    </a:solidFill>
                  </a:tcPr>
                </a:tc>
                <a:extLst>
                  <a:ext uri="{0D108BD9-81ED-4DB2-BD59-A6C34878D82A}">
                    <a16:rowId xmlns:a16="http://schemas.microsoft.com/office/drawing/2014/main" val="3676109600"/>
                  </a:ext>
                </a:extLst>
              </a:tr>
              <a:tr h="3405521">
                <a:tc>
                  <a:txBody>
                    <a:bodyPr/>
                    <a:lstStyle/>
                    <a:p>
                      <a:pPr marL="342900" marR="0" lvl="0" indent="-342900">
                        <a:lnSpc>
                          <a:spcPct val="100000"/>
                        </a:lnSpc>
                        <a:spcBef>
                          <a:spcPts val="0"/>
                        </a:spcBef>
                        <a:spcAft>
                          <a:spcPts val="0"/>
                        </a:spcAft>
                        <a:buFont typeface="Calibri" panose="020F0502020204030204" pitchFamily="34" charset="0"/>
                        <a:buChar char="•"/>
                      </a:pPr>
                      <a:r>
                        <a:rPr lang="en-US" sz="1400" dirty="0">
                          <a:solidFill>
                            <a:schemeClr val="tx1"/>
                          </a:solidFill>
                          <a:effectLst/>
                        </a:rPr>
                        <a:t>Eligibility determination for adult, dislocated worker, or youth program services; </a:t>
                      </a:r>
                    </a:p>
                    <a:p>
                      <a:pPr marL="342900" marR="0" lvl="0" indent="-342900">
                        <a:lnSpc>
                          <a:spcPct val="100000"/>
                        </a:lnSpc>
                        <a:spcBef>
                          <a:spcPts val="0"/>
                        </a:spcBef>
                        <a:spcAft>
                          <a:spcPts val="0"/>
                        </a:spcAft>
                        <a:buFont typeface="Calibri" panose="020F0502020204030204" pitchFamily="34" charset="0"/>
                        <a:buChar char="•"/>
                      </a:pPr>
                      <a:r>
                        <a:rPr lang="en-US" sz="1400" dirty="0">
                          <a:solidFill>
                            <a:schemeClr val="tx1"/>
                          </a:solidFill>
                          <a:effectLst/>
                        </a:rPr>
                        <a:t>Outreach, intake, and orientation to one-stop services; </a:t>
                      </a:r>
                    </a:p>
                    <a:p>
                      <a:pPr marL="342900" marR="0" lvl="0" indent="-342900">
                        <a:lnSpc>
                          <a:spcPct val="100000"/>
                        </a:lnSpc>
                        <a:spcBef>
                          <a:spcPts val="0"/>
                        </a:spcBef>
                        <a:spcAft>
                          <a:spcPts val="0"/>
                        </a:spcAft>
                        <a:buFont typeface="Calibri" panose="020F0502020204030204" pitchFamily="34" charset="0"/>
                        <a:buChar char="•"/>
                      </a:pPr>
                      <a:r>
                        <a:rPr lang="en-US" sz="1400" dirty="0">
                          <a:solidFill>
                            <a:schemeClr val="tx1"/>
                          </a:solidFill>
                          <a:effectLst/>
                        </a:rPr>
                        <a:t>Initial skill assessment and supportive service needs; </a:t>
                      </a:r>
                    </a:p>
                    <a:p>
                      <a:pPr marL="342900" marR="0" lvl="0" indent="-342900">
                        <a:lnSpc>
                          <a:spcPct val="100000"/>
                        </a:lnSpc>
                        <a:spcBef>
                          <a:spcPts val="0"/>
                        </a:spcBef>
                        <a:spcAft>
                          <a:spcPts val="0"/>
                        </a:spcAft>
                        <a:buFont typeface="Calibri" panose="020F0502020204030204" pitchFamily="34" charset="0"/>
                        <a:buChar char="•"/>
                      </a:pPr>
                      <a:r>
                        <a:rPr lang="en-US" sz="1400" dirty="0">
                          <a:solidFill>
                            <a:schemeClr val="tx1"/>
                          </a:solidFill>
                          <a:effectLst/>
                        </a:rPr>
                        <a:t>Labor exchange, including job search, placement, and career counseling as needed; </a:t>
                      </a:r>
                    </a:p>
                    <a:p>
                      <a:pPr marL="342900" marR="0" lvl="0" indent="-342900">
                        <a:lnSpc>
                          <a:spcPct val="100000"/>
                        </a:lnSpc>
                        <a:spcBef>
                          <a:spcPts val="0"/>
                        </a:spcBef>
                        <a:spcAft>
                          <a:spcPts val="0"/>
                        </a:spcAft>
                        <a:buFont typeface="Calibri" panose="020F0502020204030204" pitchFamily="34" charset="0"/>
                        <a:buChar char="•"/>
                      </a:pPr>
                      <a:r>
                        <a:rPr lang="en-US" sz="1400" dirty="0">
                          <a:solidFill>
                            <a:schemeClr val="tx1"/>
                          </a:solidFill>
                          <a:effectLst/>
                        </a:rPr>
                        <a:t>Referrals to and coordination with programs and services inside and outside </a:t>
                      </a:r>
                      <a:r>
                        <a:rPr lang="en-US" sz="1400" dirty="0" err="1">
                          <a:solidFill>
                            <a:schemeClr val="tx1"/>
                          </a:solidFill>
                          <a:effectLst/>
                        </a:rPr>
                        <a:t>WorkSource</a:t>
                      </a:r>
                      <a:r>
                        <a:rPr lang="en-US" sz="1400" dirty="0">
                          <a:solidFill>
                            <a:schemeClr val="tx1"/>
                          </a:solidFill>
                          <a:effectLst/>
                        </a:rPr>
                        <a:t>; </a:t>
                      </a:r>
                    </a:p>
                    <a:p>
                      <a:pPr marL="342900" marR="0" lvl="0" indent="-342900">
                        <a:lnSpc>
                          <a:spcPct val="100000"/>
                        </a:lnSpc>
                        <a:spcBef>
                          <a:spcPts val="0"/>
                        </a:spcBef>
                        <a:spcAft>
                          <a:spcPts val="0"/>
                        </a:spcAft>
                        <a:buFont typeface="Calibri" panose="020F0502020204030204" pitchFamily="34" charset="0"/>
                        <a:buChar char="•"/>
                      </a:pPr>
                      <a:r>
                        <a:rPr lang="en-US" sz="1400" dirty="0">
                          <a:solidFill>
                            <a:schemeClr val="tx1"/>
                          </a:solidFill>
                          <a:effectLst/>
                        </a:rPr>
                        <a:t>Local, regional, national labor market data; </a:t>
                      </a:r>
                    </a:p>
                    <a:p>
                      <a:pPr marL="342900" marR="0" lvl="0" indent="-342900">
                        <a:lnSpc>
                          <a:spcPct val="100000"/>
                        </a:lnSpc>
                        <a:spcBef>
                          <a:spcPts val="0"/>
                        </a:spcBef>
                        <a:spcAft>
                          <a:spcPts val="0"/>
                        </a:spcAft>
                        <a:buFont typeface="Calibri" panose="020F0502020204030204" pitchFamily="34" charset="0"/>
                        <a:buChar char="•"/>
                      </a:pPr>
                      <a:r>
                        <a:rPr lang="en-US" sz="1400" dirty="0">
                          <a:solidFill>
                            <a:schemeClr val="tx1"/>
                          </a:solidFill>
                          <a:effectLst/>
                        </a:rPr>
                        <a:t>Performance and program cost for eligible training providers by program/provider type; </a:t>
                      </a:r>
                    </a:p>
                    <a:p>
                      <a:pPr marL="342900" marR="0" lvl="0" indent="-342900">
                        <a:lnSpc>
                          <a:spcPct val="100000"/>
                        </a:lnSpc>
                        <a:spcBef>
                          <a:spcPts val="0"/>
                        </a:spcBef>
                        <a:spcAft>
                          <a:spcPts val="0"/>
                        </a:spcAft>
                        <a:buFont typeface="Calibri" panose="020F0502020204030204" pitchFamily="34" charset="0"/>
                        <a:buChar char="•"/>
                      </a:pPr>
                      <a:r>
                        <a:rPr lang="en-US" sz="1400" dirty="0">
                          <a:solidFill>
                            <a:schemeClr val="tx1"/>
                          </a:solidFill>
                          <a:effectLst/>
                        </a:rPr>
                        <a:t>Local one-stop performance accountability; </a:t>
                      </a:r>
                    </a:p>
                    <a:p>
                      <a:pPr marL="342900" marR="0" lvl="0" indent="-342900">
                        <a:lnSpc>
                          <a:spcPct val="100000"/>
                        </a:lnSpc>
                        <a:spcBef>
                          <a:spcPts val="0"/>
                        </a:spcBef>
                        <a:spcAft>
                          <a:spcPts val="0"/>
                        </a:spcAft>
                        <a:buFont typeface="Calibri" panose="020F0502020204030204" pitchFamily="34" charset="0"/>
                        <a:buChar char="•"/>
                      </a:pPr>
                      <a:r>
                        <a:rPr lang="en-US" sz="1400" dirty="0">
                          <a:solidFill>
                            <a:schemeClr val="tx1"/>
                          </a:solidFill>
                          <a:effectLst/>
                        </a:rPr>
                        <a:t>Availability of and referral to supportive services/assistance including: child care; child support; Medicaid and Children’s Health Insurance Program; SNAP; earned income tax credit; housing counseling and HUD services; TANF, and supportive and transportation services provided through that program; </a:t>
                      </a:r>
                    </a:p>
                    <a:p>
                      <a:pPr marL="342900" marR="0" lvl="0" indent="-342900">
                        <a:lnSpc>
                          <a:spcPct val="100000"/>
                        </a:lnSpc>
                        <a:spcBef>
                          <a:spcPts val="0"/>
                        </a:spcBef>
                        <a:spcAft>
                          <a:spcPts val="0"/>
                        </a:spcAft>
                        <a:buFont typeface="Calibri" panose="020F0502020204030204" pitchFamily="34" charset="0"/>
                        <a:buChar char="•"/>
                      </a:pPr>
                      <a:r>
                        <a:rPr lang="en-US" sz="1400" dirty="0">
                          <a:solidFill>
                            <a:schemeClr val="tx1"/>
                          </a:solidFill>
                          <a:effectLst/>
                        </a:rPr>
                        <a:t>Eligibility for non-WIOA financial aid for training and education; and </a:t>
                      </a:r>
                    </a:p>
                    <a:p>
                      <a:pPr marL="342900" lvl="0" indent="-342900">
                        <a:lnSpc>
                          <a:spcPct val="100000"/>
                        </a:lnSpc>
                        <a:spcBef>
                          <a:spcPts val="0"/>
                        </a:spcBef>
                        <a:spcAft>
                          <a:spcPts val="0"/>
                        </a:spcAft>
                        <a:buFont typeface="Calibri" panose="020F0502020204030204" pitchFamily="34" charset="0"/>
                        <a:buChar char="•"/>
                      </a:pPr>
                      <a:r>
                        <a:rPr lang="en-US" sz="1400" dirty="0">
                          <a:solidFill>
                            <a:schemeClr val="tx1"/>
                          </a:solidFill>
                          <a:effectLst/>
                        </a:rPr>
                        <a:t>Information/assistance regarding filing claims under UI programs, although only merit staff may answer questions, provide advice, or make decisions that could affect claimants’ UI eligibility, although other one-stop staff may assist in claims taking by routine acceptance of information. </a:t>
                      </a:r>
                      <a:endParaRPr lang="en-US"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R="40485" marT="91440" marB="0">
                    <a:noFill/>
                  </a:tcPr>
                </a:tc>
                <a:extLst>
                  <a:ext uri="{0D108BD9-81ED-4DB2-BD59-A6C34878D82A}">
                    <a16:rowId xmlns:a16="http://schemas.microsoft.com/office/drawing/2014/main" val="3966617069"/>
                  </a:ext>
                </a:extLst>
              </a:tr>
            </a:tbl>
          </a:graphicData>
        </a:graphic>
      </p:graphicFrame>
      <p:sp>
        <p:nvSpPr>
          <p:cNvPr id="8" name="TextBox 7"/>
          <p:cNvSpPr txBox="1"/>
          <p:nvPr/>
        </p:nvSpPr>
        <p:spPr>
          <a:xfrm>
            <a:off x="486561" y="377505"/>
            <a:ext cx="10461072" cy="523220"/>
          </a:xfrm>
          <a:prstGeom prst="rect">
            <a:avLst/>
          </a:prstGeom>
          <a:noFill/>
        </p:spPr>
        <p:txBody>
          <a:bodyPr wrap="square" rtlCol="0">
            <a:spAutoFit/>
          </a:bodyPr>
          <a:lstStyle/>
          <a:p>
            <a:r>
              <a:rPr lang="en-US" sz="2800" dirty="0"/>
              <a:t>“Basic” Career Services – Job Getting Services Available to All</a:t>
            </a:r>
          </a:p>
        </p:txBody>
      </p:sp>
      <p:sp>
        <p:nvSpPr>
          <p:cNvPr id="9" name="TextBox 8"/>
          <p:cNvSpPr txBox="1"/>
          <p:nvPr/>
        </p:nvSpPr>
        <p:spPr>
          <a:xfrm>
            <a:off x="1090569" y="4949505"/>
            <a:ext cx="10234569" cy="1015663"/>
          </a:xfrm>
          <a:prstGeom prst="rect">
            <a:avLst/>
          </a:prstGeom>
          <a:noFill/>
        </p:spPr>
        <p:txBody>
          <a:bodyPr wrap="square" rtlCol="0">
            <a:spAutoFit/>
          </a:bodyPr>
          <a:lstStyle/>
          <a:p>
            <a:r>
              <a:rPr lang="en-US" sz="2000" dirty="0"/>
              <a:t> - staff engaged</a:t>
            </a:r>
          </a:p>
          <a:p>
            <a:r>
              <a:rPr lang="en-US" sz="2000" dirty="0"/>
              <a:t> - high quality</a:t>
            </a:r>
          </a:p>
          <a:p>
            <a:r>
              <a:rPr lang="en-US" sz="2000" dirty="0"/>
              <a:t> - changing with job seeker needs</a:t>
            </a:r>
          </a:p>
        </p:txBody>
      </p:sp>
    </p:spTree>
    <p:extLst>
      <p:ext uri="{BB962C8B-B14F-4D97-AF65-F5344CB8AC3E}">
        <p14:creationId xmlns:p14="http://schemas.microsoft.com/office/powerpoint/2010/main" val="3184497357"/>
      </p:ext>
    </p:extLst>
  </p:cSld>
  <p:clrMapOvr>
    <a:masterClrMapping/>
  </p:clrMapOvr>
  <mc:AlternateContent xmlns:mc="http://schemas.openxmlformats.org/markup-compatibility/2006" xmlns:p14="http://schemas.microsoft.com/office/powerpoint/2010/main">
    <mc:Choice Requires="p14">
      <p:transition spd="slow" p14:dur="2000" advTm="23865"/>
    </mc:Choice>
    <mc:Fallback xmlns="">
      <p:transition spd="slow" advTm="23865"/>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2.4|20.8|25.4"/>
</p:tagLst>
</file>

<file path=ppt/tags/tag2.xml><?xml version="1.0" encoding="utf-8"?>
<p:tagLst xmlns:a="http://schemas.openxmlformats.org/drawingml/2006/main" xmlns:r="http://schemas.openxmlformats.org/officeDocument/2006/relationships" xmlns:p="http://schemas.openxmlformats.org/presentationml/2006/main">
  <p:tag name="TIMING" val="|56.2"/>
</p:tagLst>
</file>

<file path=ppt/theme/theme1.xml><?xml version="1.0" encoding="utf-8"?>
<a:theme xmlns:a="http://schemas.openxmlformats.org/drawingml/2006/main" name="Gallery">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102</TotalTime>
  <Words>1245</Words>
  <Application>Microsoft Office PowerPoint</Application>
  <PresentationFormat>Widescreen</PresentationFormat>
  <Paragraphs>156</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Palatino Linotype</vt:lpstr>
      <vt:lpstr>Times New Roman</vt:lpstr>
      <vt:lpstr>Gallery</vt:lpstr>
      <vt:lpstr>All means all</vt:lpstr>
      <vt:lpstr>Topics for this session:</vt:lpstr>
      <vt:lpstr>WIOA SYSTEM TITLES AND SERVICES</vt:lpstr>
      <vt:lpstr>What changes?</vt:lpstr>
      <vt:lpstr>PowerPoint Presentation</vt:lpstr>
      <vt:lpstr>PowerPoint Presentation</vt:lpstr>
      <vt:lpstr>Key concepts: ISD separates out… </vt:lpstr>
      <vt:lpstr>Services in ISD</vt:lpstr>
      <vt:lpstr>PowerPoint Presentation</vt:lpstr>
      <vt:lpstr>PowerPoint Presentation</vt:lpstr>
      <vt:lpstr>Keys for Success</vt:lpstr>
      <vt:lpstr>Key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ABSLLC</dc:creator>
  <cp:lastModifiedBy>ABSLLC</cp:lastModifiedBy>
  <cp:revision>13</cp:revision>
  <dcterms:created xsi:type="dcterms:W3CDTF">2016-10-07T18:33:24Z</dcterms:created>
  <dcterms:modified xsi:type="dcterms:W3CDTF">2016-10-11T23:56:02Z</dcterms:modified>
</cp:coreProperties>
</file>