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66" r:id="rId4"/>
  </p:sldMasterIdLst>
  <p:notesMasterIdLst>
    <p:notesMasterId r:id="rId25"/>
  </p:notesMasterIdLst>
  <p:handoutMasterIdLst>
    <p:handoutMasterId r:id="rId26"/>
  </p:handoutMasterIdLst>
  <p:sldIdLst>
    <p:sldId id="257" r:id="rId5"/>
    <p:sldId id="382" r:id="rId6"/>
    <p:sldId id="395" r:id="rId7"/>
    <p:sldId id="392" r:id="rId8"/>
    <p:sldId id="383" r:id="rId9"/>
    <p:sldId id="391" r:id="rId10"/>
    <p:sldId id="328" r:id="rId11"/>
    <p:sldId id="385" r:id="rId12"/>
    <p:sldId id="371" r:id="rId13"/>
    <p:sldId id="381" r:id="rId14"/>
    <p:sldId id="320" r:id="rId15"/>
    <p:sldId id="330" r:id="rId16"/>
    <p:sldId id="374" r:id="rId17"/>
    <p:sldId id="375" r:id="rId18"/>
    <p:sldId id="376" r:id="rId19"/>
    <p:sldId id="380" r:id="rId20"/>
    <p:sldId id="321" r:id="rId21"/>
    <p:sldId id="388" r:id="rId22"/>
    <p:sldId id="389" r:id="rId23"/>
    <p:sldId id="390" r:id="rId24"/>
  </p:sldIdLst>
  <p:sldSz cx="9144000" cy="6858000" type="screen4x3"/>
  <p:notesSz cx="9309100" cy="70231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2" userDrawn="1">
          <p15:clr>
            <a:srgbClr val="A4A3A4"/>
          </p15:clr>
        </p15:guide>
        <p15:guide id="2" pos="14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12" userDrawn="1">
          <p15:clr>
            <a:srgbClr val="A4A3A4"/>
          </p15:clr>
        </p15:guide>
        <p15:guide id="2" pos="29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D2C"/>
    <a:srgbClr val="559BBE"/>
    <a:srgbClr val="06456A"/>
    <a:srgbClr val="000000"/>
    <a:srgbClr val="601A86"/>
    <a:srgbClr val="FFF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81" autoAdjust="0"/>
    <p:restoredTop sz="86719" autoAdjust="0"/>
  </p:normalViewPr>
  <p:slideViewPr>
    <p:cSldViewPr snapToGrid="0">
      <p:cViewPr varScale="1">
        <p:scale>
          <a:sx n="88" d="100"/>
          <a:sy n="88" d="100"/>
        </p:scale>
        <p:origin x="256" y="176"/>
      </p:cViewPr>
      <p:guideLst>
        <p:guide orient="horz" pos="1632"/>
        <p:guide pos="14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4" d="100"/>
          <a:sy n="104" d="100"/>
        </p:scale>
        <p:origin x="684" y="78"/>
      </p:cViewPr>
      <p:guideLst>
        <p:guide orient="horz" pos="2212"/>
        <p:guide pos="292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2" y="1"/>
            <a:ext cx="4033251" cy="35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20" tIns="46660" rIns="93320" bIns="46660" numCol="1" anchor="t" anchorCtr="0" compatLnSpc="1">
            <a:prstTxWarp prst="textNoShape">
              <a:avLst/>
            </a:prstTxWarp>
          </a:bodyPr>
          <a:lstStyle>
            <a:lvl1pPr defTabSz="466396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5273774" y="1"/>
            <a:ext cx="4033251" cy="35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20" tIns="46660" rIns="93320" bIns="46660" numCol="1" anchor="t" anchorCtr="0" compatLnSpc="1">
            <a:prstTxWarp prst="textNoShape">
              <a:avLst/>
            </a:prstTxWarp>
          </a:bodyPr>
          <a:lstStyle>
            <a:lvl1pPr algn="r" defTabSz="466396">
              <a:defRPr sz="1200"/>
            </a:lvl1pPr>
          </a:lstStyle>
          <a:p>
            <a:fld id="{4C3E4337-D24C-40A0-8DBE-1F6231AD05D5}" type="datetime1">
              <a:rPr lang="en-US"/>
              <a:pPr/>
              <a:t>10/24/19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2" y="6670760"/>
            <a:ext cx="4033251" cy="35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20" tIns="46660" rIns="93320" bIns="46660" numCol="1" anchor="b" anchorCtr="0" compatLnSpc="1">
            <a:prstTxWarp prst="textNoShape">
              <a:avLst/>
            </a:prstTxWarp>
          </a:bodyPr>
          <a:lstStyle>
            <a:lvl1pPr defTabSz="466396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5273774" y="6670760"/>
            <a:ext cx="4033251" cy="35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20" tIns="46660" rIns="93320" bIns="46660" numCol="1" anchor="b" anchorCtr="0" compatLnSpc="1">
            <a:prstTxWarp prst="textNoShape">
              <a:avLst/>
            </a:prstTxWarp>
          </a:bodyPr>
          <a:lstStyle>
            <a:lvl1pPr algn="r" defTabSz="466396">
              <a:defRPr sz="1200"/>
            </a:lvl1pPr>
          </a:lstStyle>
          <a:p>
            <a:fld id="{F6476829-F8A1-463C-BC87-E93562063F0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876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2" y="1"/>
            <a:ext cx="4033251" cy="35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20" tIns="46660" rIns="93320" bIns="46660" numCol="1" anchor="t" anchorCtr="0" compatLnSpc="1">
            <a:prstTxWarp prst="textNoShape">
              <a:avLst/>
            </a:prstTxWarp>
          </a:bodyPr>
          <a:lstStyle>
            <a:lvl1pPr defTabSz="466396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273774" y="1"/>
            <a:ext cx="4033251" cy="35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20" tIns="46660" rIns="93320" bIns="46660" numCol="1" anchor="t" anchorCtr="0" compatLnSpc="1">
            <a:prstTxWarp prst="textNoShape">
              <a:avLst/>
            </a:prstTxWarp>
          </a:bodyPr>
          <a:lstStyle>
            <a:lvl1pPr algn="r" defTabSz="466396">
              <a:defRPr sz="1200"/>
            </a:lvl1pPr>
          </a:lstStyle>
          <a:p>
            <a:fld id="{797D5EA8-03B4-43CD-B4FE-615E28E95747}" type="datetime1">
              <a:rPr lang="en-US"/>
              <a:pPr/>
              <a:t>10/24/19</a:t>
            </a:fld>
            <a:endParaRPr lang="en-US" dirty="0"/>
          </a:p>
        </p:txBody>
      </p:sp>
      <p:sp>
        <p:nvSpPr>
          <p:cNvPr id="7172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2898775" y="527050"/>
            <a:ext cx="3513138" cy="26336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30910" y="3335974"/>
            <a:ext cx="7447280" cy="3160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20" tIns="46660" rIns="93320" bIns="466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2" y="6670760"/>
            <a:ext cx="4033251" cy="35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20" tIns="46660" rIns="93320" bIns="46660" numCol="1" anchor="b" anchorCtr="0" compatLnSpc="1">
            <a:prstTxWarp prst="textNoShape">
              <a:avLst/>
            </a:prstTxWarp>
          </a:bodyPr>
          <a:lstStyle>
            <a:lvl1pPr defTabSz="466396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273774" y="6670760"/>
            <a:ext cx="4033251" cy="35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20" tIns="46660" rIns="93320" bIns="46660" numCol="1" anchor="b" anchorCtr="0" compatLnSpc="1">
            <a:prstTxWarp prst="textNoShape">
              <a:avLst/>
            </a:prstTxWarp>
          </a:bodyPr>
          <a:lstStyle>
            <a:lvl1pPr algn="r" defTabSz="466396">
              <a:defRPr sz="1200"/>
            </a:lvl1pPr>
          </a:lstStyle>
          <a:p>
            <a:fld id="{61E769FF-A35C-419F-B7BA-72FFAB08151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7502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112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Notes:</a:t>
            </a:r>
            <a:endParaRPr lang="en-US" b="0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Personalize your intro and T-up this presentation with a few general words about what you want your audience to walk away with.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349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>
          <a:xfrm>
            <a:off x="1551405" y="3335974"/>
            <a:ext cx="6221778" cy="3160395"/>
          </a:xfrm>
          <a:noFill/>
          <a:ln/>
        </p:spPr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Notes: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It is all the individual components that when working together, generate awareness and drive the brand. (It’s the fuel).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Often times these individual components are confused as “the brand”.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[Click to next slide]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11267" name="Slide Number Placeholder 3"/>
          <p:cNvSpPr txBox="1">
            <a:spLocks noGrp="1"/>
          </p:cNvSpPr>
          <p:nvPr/>
        </p:nvSpPr>
        <p:spPr bwMode="auto">
          <a:xfrm>
            <a:off x="5273774" y="6670760"/>
            <a:ext cx="4033251" cy="35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320" tIns="46660" rIns="93320" bIns="46660" anchor="b"/>
          <a:lstStyle/>
          <a:p>
            <a:pPr algn="r" defTabSz="466396"/>
            <a:fld id="{F30316FB-4511-436E-9C90-B18A4C1EC78E}" type="slidenum">
              <a:rPr lang="en-US" sz="1200"/>
              <a:pPr algn="r" defTabSz="466396"/>
              <a:t>10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6946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Rectangle 3"/>
          <p:cNvSpPr>
            <a:spLocks noGrp="1"/>
          </p:cNvSpPr>
          <p:nvPr>
            <p:ph type="body" idx="1"/>
          </p:nvPr>
        </p:nvSpPr>
        <p:spPr>
          <a:xfrm>
            <a:off x="1502923" y="3335974"/>
            <a:ext cx="6237939" cy="3160395"/>
          </a:xfrm>
          <a:noFill/>
          <a:ln/>
        </p:spPr>
        <p:txBody>
          <a:bodyPr/>
          <a:lstStyle/>
          <a:p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Notes:</a:t>
            </a:r>
          </a:p>
          <a:p>
            <a:r>
              <a:rPr lang="en-US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Read slide… “So, what makes a powerful brand”</a:t>
            </a:r>
          </a:p>
          <a:p>
            <a:endParaRPr lang="en-US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r>
              <a:rPr lang="en-US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Maybe it’s the yummiest thing anyone has ever tasted? </a:t>
            </a:r>
          </a:p>
          <a:p>
            <a:r>
              <a:rPr lang="en-US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Or, perhaps it just works better than all the rest?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No, it’s the cool logo, clever slogan and catchy jingle right?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r>
              <a:rPr lang="en-US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No doubt, these are all play a part in “branding” but these are not what make a brand powerful… </a:t>
            </a:r>
          </a:p>
          <a:p>
            <a:endParaRPr lang="en-US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[Click to next slide]</a:t>
            </a:r>
          </a:p>
        </p:txBody>
      </p:sp>
    </p:spTree>
    <p:extLst>
      <p:ext uri="{BB962C8B-B14F-4D97-AF65-F5344CB8AC3E}">
        <p14:creationId xmlns:p14="http://schemas.microsoft.com/office/powerpoint/2010/main" val="885649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Rectangle 3"/>
          <p:cNvSpPr>
            <a:spLocks noGrp="1"/>
          </p:cNvSpPr>
          <p:nvPr>
            <p:ph type="body" idx="1"/>
          </p:nvPr>
        </p:nvSpPr>
        <p:spPr>
          <a:xfrm>
            <a:off x="1599886" y="3335974"/>
            <a:ext cx="6157136" cy="3160395"/>
          </a:xfrm>
          <a:noFill/>
          <a:ln/>
        </p:spPr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Notes: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(Point to screen)… This is what makes a brand powerful! </a:t>
            </a:r>
          </a:p>
          <a:p>
            <a:r>
              <a:rPr lang="en-US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It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has to matter and people need to know why it matters.</a:t>
            </a:r>
          </a:p>
          <a:p>
            <a:endParaRPr lang="en-US" i="1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[</a:t>
            </a:r>
            <a:r>
              <a:rPr lang="en-US" b="1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Click </a:t>
            </a: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to next slide]</a:t>
            </a:r>
          </a:p>
        </p:txBody>
      </p:sp>
    </p:spTree>
    <p:extLst>
      <p:ext uri="{BB962C8B-B14F-4D97-AF65-F5344CB8AC3E}">
        <p14:creationId xmlns:p14="http://schemas.microsoft.com/office/powerpoint/2010/main" val="4256651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2" name="Rectangle 3"/>
          <p:cNvSpPr>
            <a:spLocks noGrp="1"/>
          </p:cNvSpPr>
          <p:nvPr>
            <p:ph type="body" idx="1"/>
          </p:nvPr>
        </p:nvSpPr>
        <p:spPr>
          <a:xfrm>
            <a:off x="1551404" y="3335974"/>
            <a:ext cx="6205618" cy="3160395"/>
          </a:xfrm>
          <a:noFill/>
          <a:ln/>
        </p:spPr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Notes: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Here is one</a:t>
            </a:r>
            <a:r>
              <a:rPr lang="en-US" b="0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 example of a brand that matters and why it’s trusted over other brands..</a:t>
            </a:r>
            <a:endParaRPr lang="en-US" b="0" i="1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endParaRPr lang="en-US" i="1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Any guesses on their brand promise?</a:t>
            </a:r>
          </a:p>
          <a:p>
            <a:endParaRPr lang="en-US" i="1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[</a:t>
            </a:r>
            <a:r>
              <a:rPr lang="en-US" b="1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Click </a:t>
            </a: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to next slide]</a:t>
            </a:r>
          </a:p>
          <a:p>
            <a:endParaRPr lang="en-US" i="1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endParaRPr lang="en-US" i="1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endParaRPr lang="en-US" i="1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0891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2" name="Rectangle 3"/>
          <p:cNvSpPr>
            <a:spLocks noGrp="1"/>
          </p:cNvSpPr>
          <p:nvPr>
            <p:ph type="body" idx="1"/>
          </p:nvPr>
        </p:nvSpPr>
        <p:spPr>
          <a:xfrm>
            <a:off x="1519084" y="3335974"/>
            <a:ext cx="6254099" cy="3160395"/>
          </a:xfrm>
          <a:noFill/>
          <a:ln/>
        </p:spPr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Notes:</a:t>
            </a:r>
          </a:p>
          <a:p>
            <a:pPr algn="l"/>
            <a:r>
              <a:rPr lang="en-US" sz="1200" i="1" dirty="0">
                <a:solidFill>
                  <a:srgbClr val="333333"/>
                </a:solidFill>
                <a:latin typeface="Lucida Grande"/>
              </a:rPr>
              <a:t>“Search the world’s information – </a:t>
            </a:r>
          </a:p>
          <a:p>
            <a:pPr algn="l"/>
            <a:r>
              <a:rPr lang="en-US" sz="1200" i="1" dirty="0">
                <a:solidFill>
                  <a:srgbClr val="333333"/>
                </a:solidFill>
                <a:latin typeface="Lucida Grande"/>
              </a:rPr>
              <a:t>Find exactly what you’re looking for.”</a:t>
            </a:r>
          </a:p>
          <a:p>
            <a:endParaRPr lang="en-US" i="1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Google</a:t>
            </a:r>
            <a:r>
              <a:rPr lang="en-US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’s reputation, f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ar and away, is that it’s the “Best” search engine.  because of this next</a:t>
            </a:r>
            <a:r>
              <a:rPr lang="en-US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 slide…</a:t>
            </a:r>
          </a:p>
          <a:p>
            <a:endParaRPr lang="en-US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[</a:t>
            </a:r>
            <a:r>
              <a:rPr lang="en-US" b="1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Click </a:t>
            </a: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to next slide]</a:t>
            </a:r>
          </a:p>
          <a:p>
            <a:endParaRPr lang="en-US" i="1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83599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2" name="Rectangle 3"/>
          <p:cNvSpPr>
            <a:spLocks noGrp="1"/>
          </p:cNvSpPr>
          <p:nvPr>
            <p:ph type="body" idx="1"/>
          </p:nvPr>
        </p:nvSpPr>
        <p:spPr>
          <a:xfrm>
            <a:off x="1535244" y="3335974"/>
            <a:ext cx="6237939" cy="3160395"/>
          </a:xfrm>
          <a:noFill/>
          <a:ln/>
        </p:spPr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Notes:</a:t>
            </a:r>
          </a:p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Take a moment to let this sink it… </a:t>
            </a:r>
          </a:p>
          <a:p>
            <a:endParaRPr lang="en-US" i="1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Does accuracy matter</a:t>
            </a:r>
            <a:r>
              <a:rPr lang="en-US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? Yes, accuracy matters. Google knows this and delivers it far more often than not! That’s powerful!</a:t>
            </a:r>
            <a:br>
              <a:rPr lang="en-US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</a:br>
            <a:endParaRPr lang="en-US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r>
              <a:rPr lang="en-US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(By the way, I just gave you a reason why you should use Google for search, which officially makes me a brand ambassador for Google). </a:t>
            </a:r>
          </a:p>
          <a:p>
            <a:endParaRPr lang="en-US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[</a:t>
            </a:r>
            <a:r>
              <a:rPr lang="en-US" b="1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Click </a:t>
            </a: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to next slide]</a:t>
            </a:r>
          </a:p>
        </p:txBody>
      </p:sp>
    </p:spTree>
    <p:extLst>
      <p:ext uri="{BB962C8B-B14F-4D97-AF65-F5344CB8AC3E}">
        <p14:creationId xmlns:p14="http://schemas.microsoft.com/office/powerpoint/2010/main" val="25630249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Rectangle 3"/>
          <p:cNvSpPr>
            <a:spLocks noGrp="1"/>
          </p:cNvSpPr>
          <p:nvPr>
            <p:ph type="body" idx="1"/>
          </p:nvPr>
        </p:nvSpPr>
        <p:spPr>
          <a:xfrm>
            <a:off x="1599886" y="3335974"/>
            <a:ext cx="6157136" cy="3160395"/>
          </a:xfrm>
          <a:noFill/>
          <a:ln/>
        </p:spPr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Notes: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This is our filter a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s </a:t>
            </a:r>
            <a:r>
              <a:rPr lang="en-US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we do our work and share our story with the world. WorkSource has to matter and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Businesses and Job Seekers need to know why it matters.</a:t>
            </a:r>
          </a:p>
          <a:p>
            <a:endParaRPr lang="en-US" i="1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[</a:t>
            </a:r>
            <a:r>
              <a:rPr lang="en-US" b="1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Click </a:t>
            </a: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to next slide]</a:t>
            </a:r>
          </a:p>
        </p:txBody>
      </p:sp>
    </p:spTree>
    <p:extLst>
      <p:ext uri="{BB962C8B-B14F-4D97-AF65-F5344CB8AC3E}">
        <p14:creationId xmlns:p14="http://schemas.microsoft.com/office/powerpoint/2010/main" val="31119671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/>
          </p:cNvSpPr>
          <p:nvPr>
            <p:ph type="body" idx="1"/>
          </p:nvPr>
        </p:nvSpPr>
        <p:spPr>
          <a:xfrm>
            <a:off x="1551405" y="3335974"/>
            <a:ext cx="6221778" cy="3160395"/>
          </a:xfrm>
          <a:noFill/>
          <a:ln/>
        </p:spPr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Notes: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This is our filter a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s </a:t>
            </a:r>
            <a:r>
              <a:rPr lang="en-US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we do our work and share our story with the world. WorkSource has to matter and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Businesses and Job Seekers need to know why it matters.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When we create branded promotional pieces, we should insure that it clearly states the following: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Who are we…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Quickly introduce ourselves?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What do we do…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Concisely and accurately share only the information needed to make smart decisions.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Why it matters to them…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What is compelling about the services we provide. How do WorkSource business services benefit them, where can we take them, that they have not already been? </a:t>
            </a:r>
            <a:endParaRPr lang="en-US" b="1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[</a:t>
            </a:r>
            <a:r>
              <a:rPr lang="en-US" b="1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Click </a:t>
            </a: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to next slide]</a:t>
            </a:r>
            <a:endParaRPr lang="en-US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95615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>
          <a:xfrm>
            <a:off x="1519083" y="3335974"/>
            <a:ext cx="6205618" cy="3160395"/>
          </a:xfrm>
          <a:noFill/>
          <a:ln/>
        </p:spPr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Notes:</a:t>
            </a:r>
            <a:endParaRPr lang="en-US" b="0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="0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Just as in mountaineering, a “basecamp” is where we come back to REFUEL, REGROUP &amp; RETOUL. It’s where we Plan. Prepare &amp; Equip: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="0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Know what resources are available and where to get them.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="0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Understand the brand and think through the processes of promoting it. What do we need to get where we are going, what will we need when we get there?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en-US" b="0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</a:br>
            <a:br>
              <a:rPr lang="en-US" b="0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</a:br>
            <a:r>
              <a:rPr lang="en-US" b="0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(I will walk them though each section briefly).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11267" name="Slide Number Placeholder 3"/>
          <p:cNvSpPr txBox="1">
            <a:spLocks noGrp="1"/>
          </p:cNvSpPr>
          <p:nvPr/>
        </p:nvSpPr>
        <p:spPr bwMode="auto">
          <a:xfrm>
            <a:off x="5273774" y="6670760"/>
            <a:ext cx="4033251" cy="35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320" tIns="46660" rIns="93320" bIns="46660" anchor="b"/>
          <a:lstStyle/>
          <a:p>
            <a:pPr algn="r" defTabSz="466396"/>
            <a:fld id="{F30316FB-4511-436E-9C90-B18A4C1EC78E}" type="slidenum">
              <a:rPr lang="en-US" sz="1200"/>
              <a:pPr algn="r" defTabSz="466396"/>
              <a:t>18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58923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>
          <a:xfrm>
            <a:off x="1519083" y="3335974"/>
            <a:ext cx="6205618" cy="3160395"/>
          </a:xfrm>
          <a:noFill/>
          <a:ln/>
        </p:spPr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Notes:</a:t>
            </a:r>
            <a:endParaRPr lang="en-US" b="0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Conclusion –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The summit requires an intentional effort. It does not happen by accident. In fact accidents happen when we don’t effectively plan, prepare and equip appropriately.</a:t>
            </a:r>
            <a:br>
              <a:rPr lang="en-US" b="0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</a:br>
            <a:endParaRPr lang="en-US" b="0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There is safety in numbers:</a:t>
            </a:r>
          </a:p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Accountability insures that we are and understand the plan. Having more than one set of eyes and one perspective gives us a better chance at success.</a:t>
            </a: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en-US" b="0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[Click to next slide]</a:t>
            </a:r>
            <a:endParaRPr lang="en-US" b="0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11267" name="Slide Number Placeholder 3"/>
          <p:cNvSpPr txBox="1">
            <a:spLocks noGrp="1"/>
          </p:cNvSpPr>
          <p:nvPr/>
        </p:nvSpPr>
        <p:spPr bwMode="auto">
          <a:xfrm>
            <a:off x="5273774" y="6670760"/>
            <a:ext cx="4033251" cy="35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320" tIns="46660" rIns="93320" bIns="46660" anchor="b"/>
          <a:lstStyle/>
          <a:p>
            <a:pPr algn="r" defTabSz="466396"/>
            <a:fld id="{F30316FB-4511-436E-9C90-B18A4C1EC78E}" type="slidenum">
              <a:rPr lang="en-US" sz="1200"/>
              <a:pPr algn="r" defTabSz="466396"/>
              <a:t>19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07003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Rectangle 3"/>
          <p:cNvSpPr>
            <a:spLocks noGrp="1"/>
          </p:cNvSpPr>
          <p:nvPr>
            <p:ph type="body" idx="1"/>
          </p:nvPr>
        </p:nvSpPr>
        <p:spPr>
          <a:xfrm>
            <a:off x="1551405" y="3335974"/>
            <a:ext cx="6189457" cy="3160395"/>
          </a:xfrm>
          <a:noFill/>
          <a:ln/>
        </p:spPr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Notes: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What is our “Brand”? Is it this? (Point to the logo)?</a:t>
            </a:r>
            <a:endParaRPr lang="en-US" sz="1200" b="0" i="1" kern="1200" baseline="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1" kern="1200" baseline="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[Click to next slide]</a:t>
            </a:r>
            <a:endParaRPr lang="en-US" sz="1200" b="0" i="1" kern="120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4070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Rectangle 3"/>
          <p:cNvSpPr>
            <a:spLocks noGrp="1"/>
          </p:cNvSpPr>
          <p:nvPr>
            <p:ph type="body" idx="1"/>
          </p:nvPr>
        </p:nvSpPr>
        <p:spPr>
          <a:xfrm>
            <a:off x="1599886" y="3335974"/>
            <a:ext cx="6157136" cy="3160395"/>
          </a:xfrm>
          <a:noFill/>
          <a:ln/>
        </p:spPr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Notes: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Question and Answer</a:t>
            </a:r>
            <a:endParaRPr lang="en-US" i="1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endParaRPr lang="en-US" i="1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[</a:t>
            </a:r>
            <a:r>
              <a:rPr lang="en-US" b="1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Click </a:t>
            </a: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to next slide]</a:t>
            </a:r>
          </a:p>
        </p:txBody>
      </p:sp>
    </p:spTree>
    <p:extLst>
      <p:ext uri="{BB962C8B-B14F-4D97-AF65-F5344CB8AC3E}">
        <p14:creationId xmlns:p14="http://schemas.microsoft.com/office/powerpoint/2010/main" val="3651274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Rectangle 3"/>
          <p:cNvSpPr>
            <a:spLocks noGrp="1"/>
          </p:cNvSpPr>
          <p:nvPr>
            <p:ph type="body" idx="1"/>
          </p:nvPr>
        </p:nvSpPr>
        <p:spPr>
          <a:xfrm>
            <a:off x="1551405" y="3335974"/>
            <a:ext cx="6189457" cy="3160395"/>
          </a:xfrm>
          <a:noFill/>
          <a:ln/>
        </p:spPr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Notes: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What is our “Brand”? Is it this? (Point to the logo)?</a:t>
            </a:r>
            <a:endParaRPr lang="en-US" sz="1200" b="0" i="1" kern="1200" baseline="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1" kern="1200" baseline="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[Click to next slide]</a:t>
            </a:r>
            <a:endParaRPr lang="en-US" sz="1200" b="0" i="1" kern="120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237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>
          <a:xfrm>
            <a:off x="1519083" y="3335974"/>
            <a:ext cx="6205618" cy="3160395"/>
          </a:xfrm>
          <a:noFill/>
          <a:ln/>
        </p:spPr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Notes:</a:t>
            </a:r>
            <a:endParaRPr lang="en-US" b="0" i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Simply put, our </a:t>
            </a:r>
            <a:r>
              <a:rPr lang="en-US" b="1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“brand” </a:t>
            </a:r>
            <a:r>
              <a:rPr lang="en-US" b="0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is</a:t>
            </a:r>
            <a:r>
              <a:rPr lang="en-US" b="1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 </a:t>
            </a:r>
            <a:r>
              <a:rPr lang="en-US" b="0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our reputation. It’s our </a:t>
            </a:r>
            <a:r>
              <a:rPr lang="en-US" b="1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credibility</a:t>
            </a:r>
            <a:r>
              <a:rPr lang="en-US" b="0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 in the market space we occupy.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[Click to next slide]</a:t>
            </a:r>
            <a:endParaRPr lang="en-US" b="0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11267" name="Slide Number Placeholder 3"/>
          <p:cNvSpPr txBox="1">
            <a:spLocks noGrp="1"/>
          </p:cNvSpPr>
          <p:nvPr/>
        </p:nvSpPr>
        <p:spPr bwMode="auto">
          <a:xfrm>
            <a:off x="5273774" y="6670760"/>
            <a:ext cx="4033251" cy="35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320" tIns="46660" rIns="93320" bIns="46660" anchor="b"/>
          <a:lstStyle/>
          <a:p>
            <a:pPr algn="r" defTabSz="466396"/>
            <a:fld id="{F30316FB-4511-436E-9C90-B18A4C1EC78E}" type="slidenum">
              <a:rPr lang="en-US" sz="1200"/>
              <a:pPr algn="r" defTabSz="466396"/>
              <a:t>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694559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>
          <a:xfrm>
            <a:off x="1551404" y="3335974"/>
            <a:ext cx="6205618" cy="3160395"/>
          </a:xfrm>
          <a:noFill/>
          <a:ln/>
        </p:spPr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Notes: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eaLnBrk="0" hangingPunct="0"/>
            <a:r>
              <a:rPr lang="en-US" sz="1200" i="1" baseline="0" dirty="0">
                <a:solidFill>
                  <a:schemeClr val="bg2">
                    <a:lumMod val="60000"/>
                    <a:lumOff val="40000"/>
                  </a:schemeClr>
                </a:solidFill>
                <a:ea typeface="ＭＳ Ｐゴシック" pitchFamily="34" charset="-128"/>
              </a:rPr>
              <a:t>Brand is</a:t>
            </a:r>
            <a:r>
              <a:rPr lang="en-US" sz="12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a person’</a:t>
            </a:r>
            <a:r>
              <a:rPr lang="en-US" altLang="ja-JP" sz="12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</a:t>
            </a:r>
            <a:r>
              <a:rPr lang="en-US" altLang="ja-JP" sz="1200" i="1" baseline="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ja-JP" sz="1800" b="1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GUT </a:t>
            </a:r>
            <a:r>
              <a:rPr lang="en-US" altLang="ja-JP" sz="12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feeling</a:t>
            </a:r>
            <a:r>
              <a:rPr lang="en-US" altLang="ja-JP" sz="1200" i="1" baseline="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200" i="1" baseline="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about an organization, it’s products and/or services. </a:t>
            </a:r>
          </a:p>
          <a:p>
            <a:pPr eaLnBrk="0" hangingPunct="0"/>
            <a:endParaRPr lang="en-US" sz="1200" i="1" baseline="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eaLnBrk="0" hangingPunct="0"/>
            <a:r>
              <a:rPr lang="en-US" sz="1200" i="1" baseline="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And that gut feeling is reality… because as you know perception is reality</a:t>
            </a:r>
            <a:endParaRPr lang="en-US" sz="1200" i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endParaRPr lang="en-US" i="1" dirty="0">
              <a:solidFill>
                <a:schemeClr val="bg2">
                  <a:lumMod val="60000"/>
                  <a:lumOff val="40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>
                <a:solidFill>
                  <a:schemeClr val="bg2">
                    <a:lumMod val="60000"/>
                    <a:lumOff val="40000"/>
                  </a:schemeClr>
                </a:solidFill>
                <a:ea typeface="ＭＳ Ｐゴシック" pitchFamily="34" charset="-128"/>
              </a:rPr>
              <a:t>[</a:t>
            </a:r>
            <a:r>
              <a:rPr lang="en-US" b="1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Click to next slide]</a:t>
            </a:r>
            <a:endParaRPr lang="en-US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87E05E-BDDB-4233-8391-7978C461605B}" type="slidenum">
              <a:rPr lang="en-US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874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>
          <a:xfrm>
            <a:off x="1551404" y="3335974"/>
            <a:ext cx="6173297" cy="3160395"/>
          </a:xfrm>
          <a:noFill/>
          <a:ln/>
        </p:spPr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Notes:</a:t>
            </a:r>
            <a:r>
              <a:rPr lang="en-US" b="1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(Read slide)</a:t>
            </a:r>
            <a:r>
              <a:rPr lang="en-US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…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pause for effect…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i="1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[Click to next slide] </a:t>
            </a:r>
          </a:p>
        </p:txBody>
      </p:sp>
      <p:sp>
        <p:nvSpPr>
          <p:cNvPr id="17411" name="Slide Number Placeholder 3"/>
          <p:cNvSpPr txBox="1">
            <a:spLocks noGrp="1"/>
          </p:cNvSpPr>
          <p:nvPr/>
        </p:nvSpPr>
        <p:spPr bwMode="auto">
          <a:xfrm>
            <a:off x="5273774" y="6670760"/>
            <a:ext cx="4033251" cy="35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320" tIns="46660" rIns="93320" bIns="46660" anchor="b"/>
          <a:lstStyle/>
          <a:p>
            <a:pPr algn="r" defTabSz="466396"/>
            <a:fld id="{5CDCA87A-E749-48D3-851E-3ADCE16B174C}" type="slidenum">
              <a:rPr lang="en-US" sz="1200"/>
              <a:pPr algn="r" defTabSz="466396"/>
              <a:t>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046598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xfrm>
            <a:off x="1470602" y="3335974"/>
            <a:ext cx="6092495" cy="3160395"/>
          </a:xfrm>
          <a:noFill/>
          <a:ln/>
        </p:spPr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Notes:</a:t>
            </a:r>
            <a:endParaRPr lang="en-US" b="0" i="1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schemeClr val="bg1"/>
                </a:solidFill>
              </a:rPr>
              <a:t>Point to people on screen</a:t>
            </a:r>
            <a:r>
              <a:rPr lang="en-US" sz="1200" i="1" baseline="0" dirty="0">
                <a:solidFill>
                  <a:schemeClr val="bg1"/>
                </a:solidFill>
              </a:rPr>
              <a:t> and say</a:t>
            </a:r>
            <a:r>
              <a:rPr lang="en-US" sz="1200" i="1" dirty="0">
                <a:solidFill>
                  <a:schemeClr val="bg1"/>
                </a:solidFill>
              </a:rPr>
              <a:t> “It’</a:t>
            </a:r>
            <a:r>
              <a:rPr lang="en-US" altLang="ja-JP" sz="1200" i="1" dirty="0">
                <a:solidFill>
                  <a:schemeClr val="bg1"/>
                </a:solidFill>
              </a:rPr>
              <a:t>s what </a:t>
            </a:r>
            <a:r>
              <a:rPr lang="en-US" altLang="ja-JP" sz="1800" b="1" i="1" dirty="0">
                <a:solidFill>
                  <a:srgbClr val="FFBD2C"/>
                </a:solidFill>
              </a:rPr>
              <a:t>THEY</a:t>
            </a:r>
            <a:r>
              <a:rPr lang="en-US" altLang="ja-JP" sz="1200" b="0" i="1" baseline="0" dirty="0">
                <a:solidFill>
                  <a:schemeClr val="bg1"/>
                </a:solidFill>
              </a:rPr>
              <a:t> </a:t>
            </a:r>
            <a:r>
              <a:rPr lang="en-US" altLang="ja-JP" sz="1200" i="1" dirty="0">
                <a:solidFill>
                  <a:schemeClr val="bg1"/>
                </a:solidFill>
              </a:rPr>
              <a:t>say it is.”</a:t>
            </a:r>
            <a:endParaRPr lang="en-US" b="0" i="1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i="1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Brand </a:t>
            </a:r>
            <a:r>
              <a:rPr lang="en-US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is important because people will share both their negative and positive experiences, but desire to repeat only the positive ones. </a:t>
            </a:r>
          </a:p>
          <a:p>
            <a:endParaRPr lang="en-US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r>
              <a:rPr lang="en-US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The idea is to make everyone a “Brand Ambassador” for WorkSource, by influencing their perception. But how?</a:t>
            </a:r>
          </a:p>
          <a:p>
            <a:endParaRPr lang="en-US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r>
              <a:rPr lang="en-US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Hand off to Brian</a:t>
            </a:r>
          </a:p>
          <a:p>
            <a:endParaRPr lang="en-US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[Click to next slide]</a:t>
            </a:r>
            <a:endParaRPr lang="en-US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endParaRPr lang="en-US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endParaRPr lang="en-US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endParaRPr lang="en-US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endParaRPr lang="en-US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19459" name="Slide Number Placeholder 3"/>
          <p:cNvSpPr txBox="1">
            <a:spLocks noGrp="1"/>
          </p:cNvSpPr>
          <p:nvPr/>
        </p:nvSpPr>
        <p:spPr bwMode="auto">
          <a:xfrm>
            <a:off x="5273774" y="6670760"/>
            <a:ext cx="4033251" cy="35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320" tIns="46660" rIns="93320" bIns="46660" anchor="b"/>
          <a:lstStyle/>
          <a:p>
            <a:pPr algn="r" defTabSz="466396"/>
            <a:fld id="{024E0368-8E17-40E5-A89E-7D0041EC7D90}" type="slidenum">
              <a:rPr lang="en-US" sz="1200"/>
              <a:pPr algn="r" defTabSz="466396"/>
              <a:t>7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88228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Rectangle 3"/>
          <p:cNvSpPr>
            <a:spLocks noGrp="1"/>
          </p:cNvSpPr>
          <p:nvPr>
            <p:ph type="body" idx="1"/>
          </p:nvPr>
        </p:nvSpPr>
        <p:spPr>
          <a:xfrm>
            <a:off x="1502923" y="3335974"/>
            <a:ext cx="6237939" cy="3160395"/>
          </a:xfrm>
          <a:noFill/>
          <a:ln/>
        </p:spPr>
        <p:txBody>
          <a:bodyPr/>
          <a:lstStyle/>
          <a:p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Notes:</a:t>
            </a:r>
          </a:p>
          <a:p>
            <a:endParaRPr lang="en-US" b="1" i="1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Before I get to the meat of this presentation (basecamp) I wanted to talk about branding. We talked about brand, but what is branding?</a:t>
            </a:r>
          </a:p>
          <a:p>
            <a:endParaRPr lang="en-US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[Click to next slide]</a:t>
            </a:r>
          </a:p>
        </p:txBody>
      </p:sp>
    </p:spTree>
    <p:extLst>
      <p:ext uri="{BB962C8B-B14F-4D97-AF65-F5344CB8AC3E}">
        <p14:creationId xmlns:p14="http://schemas.microsoft.com/office/powerpoint/2010/main" val="885649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>
          <a:xfrm>
            <a:off x="1519083" y="3335974"/>
            <a:ext cx="6205618" cy="3160395"/>
          </a:xfrm>
          <a:noFill/>
          <a:ln/>
        </p:spPr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Notes:</a:t>
            </a:r>
            <a:endParaRPr lang="en-US" b="0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Branding is a verb. Branding</a:t>
            </a:r>
            <a:r>
              <a:rPr lang="en-US" b="1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 </a:t>
            </a:r>
            <a:r>
              <a:rPr lang="en-US" b="0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is simply the driving force behind the brand. It’s all the things that go into promoting our services and creating a positive experience worth repeating.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baseline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[Click to next slide]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i="1" baseline="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11267" name="Slide Number Placeholder 3"/>
          <p:cNvSpPr txBox="1">
            <a:spLocks noGrp="1"/>
          </p:cNvSpPr>
          <p:nvPr/>
        </p:nvSpPr>
        <p:spPr bwMode="auto">
          <a:xfrm>
            <a:off x="5273774" y="6670760"/>
            <a:ext cx="4033251" cy="35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320" tIns="46660" rIns="93320" bIns="46660" anchor="b"/>
          <a:lstStyle/>
          <a:p>
            <a:pPr algn="r" defTabSz="466396"/>
            <a:fld id="{F30316FB-4511-436E-9C90-B18A4C1EC78E}" type="slidenum">
              <a:rPr lang="en-US" sz="1200"/>
              <a:pPr algn="r" defTabSz="466396"/>
              <a:t>9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35451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>
          <a:xfrm>
            <a:off x="2743200" y="-73660"/>
            <a:ext cx="6529778" cy="6023356"/>
          </a:xfrm>
          <a:prstGeom prst="roundRect">
            <a:avLst>
              <a:gd name="adj" fmla="val 2597"/>
            </a:avLst>
          </a:prstGeom>
          <a:solidFill>
            <a:srgbClr val="559BBE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2743200" y="6047232"/>
            <a:ext cx="6523682" cy="1679448"/>
          </a:xfrm>
          <a:prstGeom prst="roundRect">
            <a:avLst>
              <a:gd name="adj" fmla="val 985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 userDrawn="1"/>
        </p:nvSpPr>
        <p:spPr>
          <a:xfrm>
            <a:off x="-959959" y="2682240"/>
            <a:ext cx="3558780" cy="1048512"/>
          </a:xfrm>
          <a:prstGeom prst="roundRect">
            <a:avLst>
              <a:gd name="adj" fmla="val 11020"/>
            </a:avLst>
          </a:prstGeom>
          <a:solidFill>
            <a:schemeClr val="accent3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4" name="Rounded Rectangle 13"/>
          <p:cNvSpPr/>
          <p:nvPr userDrawn="1"/>
        </p:nvSpPr>
        <p:spPr>
          <a:xfrm>
            <a:off x="-378914" y="-365760"/>
            <a:ext cx="2987360" cy="2950464"/>
          </a:xfrm>
          <a:prstGeom prst="roundRect">
            <a:avLst>
              <a:gd name="adj" fmla="val 4066"/>
            </a:avLst>
          </a:prstGeom>
          <a:solidFill>
            <a:srgbClr val="FFC00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 userDrawn="1"/>
        </p:nvSpPr>
        <p:spPr>
          <a:xfrm>
            <a:off x="-360626" y="3829250"/>
            <a:ext cx="2978698" cy="3048000"/>
          </a:xfrm>
          <a:prstGeom prst="roundRect">
            <a:avLst>
              <a:gd name="adj" fmla="val 6064"/>
            </a:avLst>
          </a:prstGeom>
          <a:solidFill>
            <a:srgbClr val="FFC00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964" y="304800"/>
            <a:ext cx="7435272" cy="835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5F1D432-C86B-41CB-AEBD-CF8FC1E11AE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5735EE4-D8D0-4DB1-8D91-FC1258F364A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E98CD35-DE31-44F8-9200-18F352CA935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04800"/>
            <a:ext cx="82296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954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76950" y="6356350"/>
            <a:ext cx="400050" cy="182563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314F740-766E-4931-8E8B-9FB1251EBC77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0" r:id="rId2"/>
    <p:sldLayoutId id="2147483801" r:id="rId3"/>
    <p:sldLayoutId id="2147483802" r:id="rId4"/>
  </p:sldLayoutIdLst>
  <p:transition spd="med">
    <p:dissolve/>
  </p:transition>
  <p:hf hdr="0" dt="0"/>
  <p:txStyles>
    <p:titleStyle>
      <a:lvl1pPr algn="l" defTabSz="457200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Arial" pitchFamily="112" charset="-52"/>
          <a:ea typeface="+mj-ea"/>
          <a:cs typeface="+mj-cs"/>
        </a:defRPr>
      </a:lvl1pPr>
      <a:lvl2pPr algn="l" defTabSz="457200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l" defTabSz="457200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l" defTabSz="457200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l" defTabSz="457200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l" defTabSz="457200" rtl="0" fontAlgn="base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l" defTabSz="457200" rtl="0" fontAlgn="base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l" defTabSz="457200" rtl="0" fontAlgn="base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l" defTabSz="457200" rtl="0" fontAlgn="base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228600" indent="-228600" algn="l" defTabSz="457200" rtl="0" eaLnBrk="0" fontAlgn="base" hangingPunct="0">
        <a:spcBef>
          <a:spcPts val="200"/>
        </a:spcBef>
        <a:spcAft>
          <a:spcPts val="200"/>
        </a:spcAft>
        <a:buClr>
          <a:schemeClr val="accent1"/>
        </a:buClr>
        <a:buSzPct val="70000"/>
        <a:buBlip>
          <a:blip r:embed="rId6"/>
        </a:buBlip>
        <a:defRPr sz="2400" kern="1200">
          <a:solidFill>
            <a:schemeClr val="tx1"/>
          </a:solidFill>
          <a:latin typeface="Arial" pitchFamily="112" charset="-52"/>
          <a:ea typeface="+mn-ea"/>
          <a:cs typeface="+mn-cs"/>
        </a:defRPr>
      </a:lvl1pPr>
      <a:lvl2pPr marL="571500" indent="-228600" algn="l" defTabSz="457200" rtl="0" eaLnBrk="0" fontAlgn="base" hangingPunct="0">
        <a:spcBef>
          <a:spcPts val="200"/>
        </a:spcBef>
        <a:spcAft>
          <a:spcPts val="200"/>
        </a:spcAft>
        <a:buClr>
          <a:schemeClr val="accent1"/>
        </a:buClr>
        <a:buSzPct val="85000"/>
        <a:buFont typeface="Lucida Grande" charset="0"/>
        <a:buChar char="&gt;"/>
        <a:defRPr sz="2000" kern="1200">
          <a:solidFill>
            <a:schemeClr val="tx1"/>
          </a:solidFill>
          <a:latin typeface="Arial" pitchFamily="112" charset="-52"/>
          <a:ea typeface="+mn-ea"/>
          <a:cs typeface="+mn-cs"/>
        </a:defRPr>
      </a:lvl2pPr>
      <a:lvl3pPr marL="800100" indent="-165100" algn="l" defTabSz="457200" rtl="0" eaLnBrk="0" fontAlgn="base" hangingPunct="0">
        <a:spcBef>
          <a:spcPts val="200"/>
        </a:spcBef>
        <a:spcAft>
          <a:spcPts val="200"/>
        </a:spcAft>
        <a:buClr>
          <a:schemeClr val="tx2"/>
        </a:buClr>
        <a:buSzPct val="110000"/>
        <a:buFont typeface="Arial" pitchFamily="34" charset="0"/>
        <a:buChar char="•"/>
        <a:defRPr kern="1200">
          <a:solidFill>
            <a:srgbClr val="000000"/>
          </a:solidFill>
          <a:latin typeface="Arial" pitchFamily="112" charset="-52"/>
          <a:ea typeface="+mn-ea"/>
          <a:cs typeface="+mn-cs"/>
        </a:defRPr>
      </a:lvl3pPr>
      <a:lvl4pPr marL="1092200" indent="-228600" algn="l" defTabSz="457200" rtl="0" eaLnBrk="0" fontAlgn="base" hangingPunct="0">
        <a:spcBef>
          <a:spcPts val="200"/>
        </a:spcBef>
        <a:spcAft>
          <a:spcPts val="200"/>
        </a:spcAft>
        <a:buClr>
          <a:schemeClr val="tx2"/>
        </a:buClr>
        <a:buSzPct val="85000"/>
        <a:buFont typeface="Lucida Grande" charset="0"/>
        <a:buChar char="&gt;"/>
        <a:defRPr kern="1200">
          <a:solidFill>
            <a:schemeClr val="tx1"/>
          </a:solidFill>
          <a:latin typeface="Arial" pitchFamily="112" charset="-52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 pitchFamily="112" charset="-52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jpg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 txBox="1">
            <a:spLocks/>
          </p:cNvSpPr>
          <p:nvPr/>
        </p:nvSpPr>
        <p:spPr bwMode="auto">
          <a:xfrm>
            <a:off x="2883876" y="2411190"/>
            <a:ext cx="4941277" cy="1185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0" hangingPunct="0"/>
            <a:r>
              <a:rPr lang="en-US" sz="6600" dirty="0">
                <a:solidFill>
                  <a:schemeClr val="bg1"/>
                </a:solidFill>
                <a:latin typeface="Century Gothic" panose="020B0502020202020204" pitchFamily="34" charset="0"/>
              </a:rPr>
              <a:t>BRAND </a:t>
            </a:r>
            <a:r>
              <a:rPr lang="en-US" sz="6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101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01" y="2807516"/>
            <a:ext cx="2146839" cy="751459"/>
          </a:xfrm>
          <a:prstGeom prst="rect">
            <a:avLst/>
          </a:prstGeom>
        </p:spPr>
      </p:pic>
      <p:sp>
        <p:nvSpPr>
          <p:cNvPr id="10" name="Title Placeholder 1"/>
          <p:cNvSpPr txBox="1">
            <a:spLocks/>
          </p:cNvSpPr>
          <p:nvPr/>
        </p:nvSpPr>
        <p:spPr bwMode="auto">
          <a:xfrm>
            <a:off x="3184003" y="3330806"/>
            <a:ext cx="4191242" cy="442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The basics of branding.</a:t>
            </a:r>
          </a:p>
        </p:txBody>
      </p:sp>
    </p:spTree>
  </p:cSld>
  <p:clrMapOvr>
    <a:masterClrMapping/>
  </p:clrMapOvr>
  <p:transition spd="med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59BB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43027" y="2046630"/>
            <a:ext cx="55075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Branding is </a:t>
            </a:r>
            <a:r>
              <a:rPr lang="en-US" sz="2400" b="1" dirty="0">
                <a:solidFill>
                  <a:srgbClr val="FFBD2C"/>
                </a:solidFill>
                <a:latin typeface="Century Gothic" panose="020B0502020202020204" pitchFamily="34" charset="0"/>
              </a:rPr>
              <a:t>ALL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of the ways </a:t>
            </a:r>
            <a:b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you establish an image of your company in the consumers mind.</a:t>
            </a:r>
            <a:b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b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It’s the marketing practice of shaping how and what </a:t>
            </a:r>
            <a:r>
              <a:rPr lang="en-US" sz="2400" b="1" dirty="0">
                <a:solidFill>
                  <a:srgbClr val="FFBD2C"/>
                </a:solidFill>
                <a:latin typeface="Century Gothic" panose="020B0502020202020204" pitchFamily="34" charset="0"/>
              </a:rPr>
              <a:t>PEOPLE’S PERCEPTIONS 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of your business are.</a:t>
            </a:r>
            <a:endParaRPr lang="en-US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299123"/>
      </p:ext>
    </p:extLst>
  </p:cSld>
  <p:clrMapOvr>
    <a:masterClrMapping/>
  </p:clrMapOvr>
  <p:transition spd="med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59BB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" name="Rectangle 2"/>
          <p:cNvSpPr>
            <a:spLocks noGrp="1"/>
          </p:cNvSpPr>
          <p:nvPr>
            <p:ph type="title" idx="4294967295"/>
          </p:nvPr>
        </p:nvSpPr>
        <p:spPr>
          <a:xfrm>
            <a:off x="2324100" y="2687639"/>
            <a:ext cx="4333178" cy="1014566"/>
          </a:xfrm>
        </p:spPr>
        <p:txBody>
          <a:bodyPr/>
          <a:lstStyle/>
          <a:p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What makes a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POWERFUL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rgbClr val="FFBD2C"/>
                </a:solidFill>
                <a:latin typeface="Century Gothic" panose="020B0502020202020204" pitchFamily="34" charset="0"/>
              </a:rPr>
              <a:t>BRAND?</a:t>
            </a:r>
          </a:p>
        </p:txBody>
      </p:sp>
    </p:spTree>
  </p:cSld>
  <p:clrMapOvr>
    <a:masterClrMapping/>
  </p:clrMapOvr>
  <p:transition spd="med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59BB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" name="Rectangle 2"/>
          <p:cNvSpPr>
            <a:spLocks noGrp="1"/>
          </p:cNvSpPr>
          <p:nvPr>
            <p:ph type="title" idx="4294967295"/>
          </p:nvPr>
        </p:nvSpPr>
        <p:spPr>
          <a:xfrm>
            <a:off x="2324100" y="2687639"/>
            <a:ext cx="4600807" cy="579668"/>
          </a:xfrm>
        </p:spPr>
        <p:txBody>
          <a:bodyPr/>
          <a:lstStyle/>
          <a:p>
            <a:pPr algn="ctr"/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It has to </a:t>
            </a:r>
            <a:r>
              <a:rPr lang="en-US" dirty="0">
                <a:solidFill>
                  <a:srgbClr val="FFBD2C"/>
                </a:solidFill>
                <a:latin typeface="Century Gothic" panose="020B0502020202020204" pitchFamily="34" charset="0"/>
              </a:rPr>
              <a:t>MATTER!</a:t>
            </a:r>
          </a:p>
        </p:txBody>
      </p:sp>
    </p:spTree>
  </p:cSld>
  <p:clrMapOvr>
    <a:masterClrMapping/>
  </p:clrMapOvr>
  <p:transition spd="med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oogle_logo">
            <a:extLst>
              <a:ext uri="{FF2B5EF4-FFF2-40B4-BE49-F238E27FC236}">
                <a16:creationId xmlns:a16="http://schemas.microsoft.com/office/drawing/2014/main" id="{DA8AD956-8CDF-6C47-BC6B-B3551B4B9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7006" y="2195914"/>
            <a:ext cx="3709988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2739432"/>
      </p:ext>
    </p:extLst>
  </p:cSld>
  <p:clrMapOvr>
    <a:masterClrMapping/>
  </p:clrMapOvr>
  <p:transition spd="med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0761" y="3907971"/>
            <a:ext cx="55024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rgbClr val="333333"/>
                </a:solidFill>
                <a:latin typeface="Lucida Grande"/>
              </a:rPr>
              <a:t>Search the world’s information – </a:t>
            </a:r>
          </a:p>
          <a:p>
            <a:pPr algn="ctr"/>
            <a:r>
              <a:rPr lang="en-US" sz="2400" i="1" dirty="0">
                <a:solidFill>
                  <a:srgbClr val="333333"/>
                </a:solidFill>
                <a:latin typeface="Lucida Grande"/>
              </a:rPr>
              <a:t>Find exactly what your looking for.</a:t>
            </a:r>
            <a:endParaRPr lang="en-US" sz="2400" dirty="0"/>
          </a:p>
        </p:txBody>
      </p:sp>
      <p:pic>
        <p:nvPicPr>
          <p:cNvPr id="4" name="Picture 4" descr="google_logo">
            <a:extLst>
              <a:ext uri="{FF2B5EF4-FFF2-40B4-BE49-F238E27FC236}">
                <a16:creationId xmlns:a16="http://schemas.microsoft.com/office/drawing/2014/main" id="{69BA525E-C611-7C40-BFF8-E8037131B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7006" y="2195914"/>
            <a:ext cx="3709988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3418187"/>
      </p:ext>
    </p:extLst>
  </p:cSld>
  <p:clrMapOvr>
    <a:masterClrMapping/>
  </p:clrMapOvr>
  <p:transition spd="med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59BB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6"/>
          <a:stretch/>
        </p:blipFill>
        <p:spPr>
          <a:xfrm>
            <a:off x="4708388" y="1765420"/>
            <a:ext cx="3840098" cy="4004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-4170" r="51232" b="4170"/>
          <a:stretch/>
        </p:blipFill>
        <p:spPr>
          <a:xfrm>
            <a:off x="682487" y="1610179"/>
            <a:ext cx="3697356" cy="4131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google_logo"/>
          <p:cNvPicPr>
            <a:picLocks noChangeAspect="1" noChangeArrowheads="1"/>
          </p:cNvPicPr>
          <p:nvPr/>
        </p:nvPicPr>
        <p:blipFill rotWithShape="1">
          <a:blip r:embed="rId4"/>
          <a:srcRect l="-7524" t="-9364" r="-7697" b="-13325"/>
          <a:stretch/>
        </p:blipFill>
        <p:spPr bwMode="auto">
          <a:xfrm>
            <a:off x="683063" y="1232451"/>
            <a:ext cx="1264358" cy="55938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9" t="40011" r="33722" b="34168"/>
          <a:stretch/>
        </p:blipFill>
        <p:spPr>
          <a:xfrm>
            <a:off x="4696252" y="1191305"/>
            <a:ext cx="1256577" cy="58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23404"/>
      </p:ext>
    </p:extLst>
  </p:cSld>
  <p:clrMapOvr>
    <a:masterClrMapping/>
  </p:clrMapOvr>
  <p:transition spd="med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59BB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" name="Rectangle 2"/>
          <p:cNvSpPr>
            <a:spLocks noGrp="1"/>
          </p:cNvSpPr>
          <p:nvPr>
            <p:ph type="title" idx="4294967295"/>
          </p:nvPr>
        </p:nvSpPr>
        <p:spPr>
          <a:xfrm>
            <a:off x="2573407" y="2709941"/>
            <a:ext cx="3997187" cy="532639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BD2C"/>
                </a:solidFill>
                <a:latin typeface="Century Gothic" panose="020B0502020202020204" pitchFamily="34" charset="0"/>
              </a:rPr>
              <a:t>WHY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b="0" dirty="0">
                <a:solidFill>
                  <a:schemeClr val="bg1"/>
                </a:solidFill>
                <a:latin typeface="Century Gothic" panose="020B0502020202020204" pitchFamily="34" charset="0"/>
              </a:rPr>
              <a:t>WorkSource?</a:t>
            </a:r>
            <a:endParaRPr lang="en-US" b="0" dirty="0">
              <a:solidFill>
                <a:srgbClr val="FFBD2C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711689"/>
      </p:ext>
    </p:extLst>
  </p:cSld>
  <p:clrMapOvr>
    <a:masterClrMapping/>
  </p:clrMapOvr>
  <p:transition spd="med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3460914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6" name="Image" r:id="rId4" imgW="12190320" imgH="9142560" progId="Photoshop.Image.12">
                  <p:embed/>
                </p:oleObj>
              </mc:Choice>
              <mc:Fallback>
                <p:oleObj name="Image" r:id="rId4" imgW="12190320" imgH="914256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58" name="Rectangle 2"/>
          <p:cNvSpPr>
            <a:spLocks noGrp="1"/>
          </p:cNvSpPr>
          <p:nvPr>
            <p:ph type="title" idx="4294967295"/>
          </p:nvPr>
        </p:nvSpPr>
        <p:spPr>
          <a:xfrm>
            <a:off x="919163" y="2421386"/>
            <a:ext cx="3010659" cy="503927"/>
          </a:xfrm>
        </p:spPr>
        <p:txBody>
          <a:bodyPr/>
          <a:lstStyle/>
          <a:p>
            <a:r>
              <a:rPr lang="en-US" dirty="0">
                <a:solidFill>
                  <a:srgbClr val="FFBD2C"/>
                </a:solidFill>
                <a:latin typeface="Arial" pitchFamily="34" charset="0"/>
              </a:rPr>
              <a:t>The focus test</a:t>
            </a:r>
          </a:p>
        </p:txBody>
      </p:sp>
      <p:sp>
        <p:nvSpPr>
          <p:cNvPr id="45060" name="Text Box 7"/>
          <p:cNvSpPr txBox="1">
            <a:spLocks noChangeArrowheads="1"/>
          </p:cNvSpPr>
          <p:nvPr/>
        </p:nvSpPr>
        <p:spPr bwMode="auto">
          <a:xfrm>
            <a:off x="803910" y="2898361"/>
            <a:ext cx="3325030" cy="130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5425" indent="-223838" eaLnBrk="0" hangingPunct="0"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buSzPct val="70000"/>
              <a:buFont typeface="Wingdings" panose="05000000000000000000" pitchFamily="2" charset="2"/>
              <a:buChar char="§"/>
              <a:tabLst>
                <a:tab pos="225425" algn="l"/>
              </a:tabLst>
            </a:pPr>
            <a:r>
              <a:rPr lang="en-US" sz="2400" dirty="0">
                <a:solidFill>
                  <a:schemeClr val="bg1"/>
                </a:solidFill>
              </a:rPr>
              <a:t>Who are we?</a:t>
            </a:r>
          </a:p>
          <a:p>
            <a:pPr marL="225425" indent="-223838" eaLnBrk="0" hangingPunct="0"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buSzPct val="70000"/>
              <a:buFont typeface="Wingdings" panose="05000000000000000000" pitchFamily="2" charset="2"/>
              <a:buChar char="§"/>
              <a:tabLst>
                <a:tab pos="225425" algn="l"/>
              </a:tabLst>
            </a:pPr>
            <a:r>
              <a:rPr lang="en-US" sz="2400" dirty="0">
                <a:solidFill>
                  <a:schemeClr val="bg1"/>
                </a:solidFill>
              </a:rPr>
              <a:t>What do we do?</a:t>
            </a:r>
          </a:p>
          <a:p>
            <a:pPr marL="225425" indent="-223838" eaLnBrk="0" hangingPunct="0"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buSzPct val="70000"/>
              <a:buFont typeface="Wingdings" panose="05000000000000000000" pitchFamily="2" charset="2"/>
              <a:buChar char="§"/>
              <a:tabLst>
                <a:tab pos="225425" algn="l"/>
              </a:tabLst>
            </a:pPr>
            <a:r>
              <a:rPr lang="en-US" sz="2400" dirty="0">
                <a:solidFill>
                  <a:schemeClr val="bg1"/>
                </a:solidFill>
              </a:rPr>
              <a:t>Why does it matter?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0C10A5-E6BD-438A-938C-6E7B4A61E7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512" r="26595"/>
          <a:stretch/>
        </p:blipFill>
        <p:spPr>
          <a:xfrm>
            <a:off x="4530783" y="0"/>
            <a:ext cx="4613217" cy="68580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B72149-2A60-406F-9BCB-3A3D105CD0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6" t="10588" r="7493" b="3529"/>
          <a:stretch/>
        </p:blipFill>
        <p:spPr>
          <a:xfrm>
            <a:off x="1" y="-1"/>
            <a:ext cx="9144000" cy="68580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770EB0-AFD6-FB44-ACB5-50349E7FB806}"/>
              </a:ext>
            </a:extLst>
          </p:cNvPr>
          <p:cNvSpPr/>
          <p:nvPr/>
        </p:nvSpPr>
        <p:spPr>
          <a:xfrm>
            <a:off x="0" y="1277257"/>
            <a:ext cx="9144000" cy="174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44364"/>
      </p:ext>
    </p:extLst>
  </p:cSld>
  <p:clrMapOvr>
    <a:masterClrMapping/>
  </p:clrMapOvr>
  <p:transition spd="med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5688"/>
            <a:ext cx="9162415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68CDED4-EEDD-44F4-86A9-B276FE6B8EB3}"/>
              </a:ext>
            </a:extLst>
          </p:cNvPr>
          <p:cNvSpPr/>
          <p:nvPr/>
        </p:nvSpPr>
        <p:spPr>
          <a:xfrm>
            <a:off x="0" y="2590800"/>
            <a:ext cx="7895063" cy="1048214"/>
          </a:xfrm>
          <a:prstGeom prst="rect">
            <a:avLst/>
          </a:prstGeom>
          <a:solidFill>
            <a:srgbClr val="559BB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1ED1EF-1E5E-4821-8F53-0FE6519FBE45}"/>
              </a:ext>
            </a:extLst>
          </p:cNvPr>
          <p:cNvSpPr/>
          <p:nvPr/>
        </p:nvSpPr>
        <p:spPr>
          <a:xfrm>
            <a:off x="570573" y="2884074"/>
            <a:ext cx="7001106" cy="461665"/>
          </a:xfrm>
          <a:prstGeom prst="rect">
            <a:avLst/>
          </a:prstGeom>
          <a:effectLst>
            <a:glow rad="1054100">
              <a:schemeClr val="bg1">
                <a:alpha val="68000"/>
              </a:schemeClr>
            </a:glow>
            <a:softEdge rad="419100"/>
          </a:effectLst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alpha val="98000"/>
                  </a:schemeClr>
                </a:solidFill>
                <a:effectLst/>
                <a:latin typeface="Century Gothic" panose="020B0502020202020204" pitchFamily="34" charset="0"/>
                <a:ea typeface="ＭＳ Ｐゴシック"/>
              </a:rPr>
              <a:t>THANK YOU FOR BEING A</a:t>
            </a:r>
            <a:r>
              <a:rPr lang="en-US" sz="2400" dirty="0">
                <a:solidFill>
                  <a:srgbClr val="FFBD2C">
                    <a:alpha val="98000"/>
                  </a:srgbClr>
                </a:solidFill>
                <a:effectLst/>
                <a:latin typeface="Century Gothic" panose="020B0502020202020204" pitchFamily="34" charset="0"/>
                <a:ea typeface="ＭＳ Ｐゴシック"/>
              </a:rPr>
              <a:t> </a:t>
            </a:r>
            <a:r>
              <a:rPr lang="en-US" sz="2400" b="1" dirty="0">
                <a:solidFill>
                  <a:srgbClr val="FFBD2C">
                    <a:alpha val="98000"/>
                  </a:srgbClr>
                </a:solidFill>
                <a:effectLst/>
                <a:latin typeface="Century Gothic" panose="020B0502020202020204" pitchFamily="34" charset="0"/>
                <a:ea typeface="ＭＳ Ｐゴシック"/>
              </a:rPr>
              <a:t>BRAND </a:t>
            </a:r>
            <a:r>
              <a:rPr lang="en-US" sz="2400" b="1" dirty="0">
                <a:solidFill>
                  <a:schemeClr val="bg1">
                    <a:alpha val="98000"/>
                  </a:schemeClr>
                </a:solidFill>
                <a:effectLst/>
                <a:latin typeface="Century Gothic" panose="020B0502020202020204" pitchFamily="34" charset="0"/>
                <a:ea typeface="ＭＳ Ｐゴシック"/>
              </a:rPr>
              <a:t>AMBASADOR</a:t>
            </a:r>
            <a:endParaRPr lang="en-US" sz="2400" b="1" dirty="0">
              <a:solidFill>
                <a:schemeClr val="bg1">
                  <a:alpha val="98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170962"/>
      </p:ext>
    </p:extLst>
  </p:cSld>
  <p:clrMapOvr>
    <a:masterClrMapping/>
  </p:clrMapOvr>
  <p:transition spd="med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0" y="0"/>
            <a:ext cx="4597400" cy="6858000"/>
          </a:xfrm>
          <a:prstGeom prst="rect">
            <a:avLst/>
          </a:prstGeom>
          <a:solidFill>
            <a:srgbClr val="559BB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104E8315-B2C6-4434-8AC7-93E4083BC06D}"/>
              </a:ext>
            </a:extLst>
          </p:cNvPr>
          <p:cNvSpPr txBox="1">
            <a:spLocks/>
          </p:cNvSpPr>
          <p:nvPr/>
        </p:nvSpPr>
        <p:spPr bwMode="auto">
          <a:xfrm>
            <a:off x="1097280" y="-1271813"/>
            <a:ext cx="4267898" cy="8841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Arial" pitchFamily="112" charset="-52"/>
                <a:ea typeface="+mj-ea"/>
                <a:cs typeface="+mj-cs"/>
              </a:defRPr>
            </a:lvl1pPr>
            <a:lvl2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defTabSz="457200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l" defTabSz="457200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l" defTabSz="457200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l" defTabSz="457200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defTabSz="5016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60000" b="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78315" y="1599008"/>
            <a:ext cx="22007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559BBE"/>
                </a:solidFill>
                <a:latin typeface="Century Gothic" panose="020B0502020202020204" pitchFamily="34" charset="0"/>
              </a:rPr>
              <a:t>What is </a:t>
            </a:r>
            <a:b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400" b="1" dirty="0">
                <a:solidFill>
                  <a:srgbClr val="FFBD2C"/>
                </a:solidFill>
                <a:latin typeface="Century Gothic" panose="020B0502020202020204" pitchFamily="34" charset="0"/>
              </a:rPr>
              <a:t>BRAND?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 Box 15">
            <a:extLst>
              <a:ext uri="{FF2B5EF4-FFF2-40B4-BE49-F238E27FC236}">
                <a16:creationId xmlns:a16="http://schemas.microsoft.com/office/drawing/2014/main" id="{DE51403F-9A97-2845-B2A0-5A7E3D935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8315" y="3967648"/>
            <a:ext cx="2569466" cy="476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400" dirty="0">
                <a:solidFill>
                  <a:srgbClr val="559BBE"/>
                </a:solidFill>
                <a:latin typeface="Century Gothic" panose="020B0502020202020204" pitchFamily="34" charset="0"/>
              </a:rPr>
              <a:t>Is it </a:t>
            </a:r>
            <a:r>
              <a:rPr lang="en-US" sz="2400" b="1" dirty="0">
                <a:solidFill>
                  <a:srgbClr val="FFBD2C"/>
                </a:solidFill>
                <a:latin typeface="Century Gothic" panose="020B0502020202020204" pitchFamily="34" charset="0"/>
              </a:rPr>
              <a:t>THIS?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6FF33E-54E8-7E4C-8469-AAA6EF9F7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563" y="4714969"/>
            <a:ext cx="3280453" cy="1148258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59BB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DF59DD-8BE5-4788-9756-60914A5BB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6598" y="4355334"/>
            <a:ext cx="2650456" cy="84872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760553A-7155-4707-BB7C-7B33DE945302}"/>
              </a:ext>
            </a:extLst>
          </p:cNvPr>
          <p:cNvSpPr/>
          <p:nvPr/>
        </p:nvSpPr>
        <p:spPr>
          <a:xfrm>
            <a:off x="2075147" y="5746080"/>
            <a:ext cx="4993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1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WorkSource</a:t>
            </a:r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is an equal opportunity employer/program. Auxiliary aids and services are available upon request to individuals with disabilities. Washington Relay Service: 711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967773-7915-4787-9447-40348A884B6D}"/>
              </a:ext>
            </a:extLst>
          </p:cNvPr>
          <p:cNvSpPr/>
          <p:nvPr/>
        </p:nvSpPr>
        <p:spPr>
          <a:xfrm>
            <a:off x="1933715" y="1854665"/>
            <a:ext cx="527656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chemeClr val="bg1">
                    <a:alpha val="98000"/>
                  </a:schemeClr>
                </a:solidFill>
                <a:latin typeface="Century Gothic" panose="020B0502020202020204" pitchFamily="34" charset="0"/>
                <a:ea typeface="ＭＳ Ｐゴシック"/>
              </a:rPr>
              <a:t>QUESTIONS</a:t>
            </a:r>
            <a:r>
              <a:rPr lang="en-US" sz="6600" b="1" dirty="0">
                <a:solidFill>
                  <a:srgbClr val="FFBD2C">
                    <a:alpha val="98000"/>
                  </a:srgbClr>
                </a:solidFill>
                <a:latin typeface="Century Gothic" panose="020B0502020202020204" pitchFamily="34" charset="0"/>
                <a:ea typeface="ＭＳ Ｐゴシック"/>
              </a:rPr>
              <a:t>?</a:t>
            </a:r>
            <a:endParaRPr lang="en-US" sz="6600" b="1" dirty="0">
              <a:solidFill>
                <a:srgbClr val="FFBD2C">
                  <a:alpha val="98000"/>
                </a:srgb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5822"/>
      </p:ext>
    </p:extLst>
  </p:cSld>
  <p:clrMapOvr>
    <a:masterClrMapping/>
  </p:clrMapOvr>
  <p:transition spd="med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0" y="0"/>
            <a:ext cx="4597400" cy="6858000"/>
          </a:xfrm>
          <a:prstGeom prst="rect">
            <a:avLst/>
          </a:prstGeom>
          <a:solidFill>
            <a:srgbClr val="559BB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BF560CA1-1F25-3D4C-B34B-2FDC6D216A73}"/>
              </a:ext>
            </a:extLst>
          </p:cNvPr>
          <p:cNvSpPr txBox="1">
            <a:spLocks/>
          </p:cNvSpPr>
          <p:nvPr/>
        </p:nvSpPr>
        <p:spPr bwMode="auto">
          <a:xfrm>
            <a:off x="1596219" y="-214400"/>
            <a:ext cx="4267898" cy="8841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Arial" pitchFamily="112" charset="-52"/>
                <a:ea typeface="+mj-ea"/>
                <a:cs typeface="+mj-cs"/>
              </a:defRPr>
            </a:lvl1pPr>
            <a:lvl2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defTabSz="457200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l" defTabSz="457200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l" defTabSz="457200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l" defTabSz="457200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defTabSz="5016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00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D6AD50B8-3C0F-784C-8FB2-2AD3D2CA1DD5}"/>
              </a:ext>
            </a:extLst>
          </p:cNvPr>
          <p:cNvSpPr txBox="1">
            <a:spLocks/>
          </p:cNvSpPr>
          <p:nvPr/>
        </p:nvSpPr>
        <p:spPr bwMode="auto">
          <a:xfrm>
            <a:off x="-857279" y="-214400"/>
            <a:ext cx="4267898" cy="8841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Arial" pitchFamily="112" charset="-52"/>
                <a:ea typeface="+mj-ea"/>
                <a:cs typeface="+mj-cs"/>
              </a:defRPr>
            </a:lvl1pPr>
            <a:lvl2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defTabSz="457200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l" defTabSz="457200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l" defTabSz="457200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l" defTabSz="457200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defTabSz="5016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00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0" name="Text Box 15">
            <a:extLst>
              <a:ext uri="{FF2B5EF4-FFF2-40B4-BE49-F238E27FC236}">
                <a16:creationId xmlns:a16="http://schemas.microsoft.com/office/drawing/2014/main" id="{DE51403F-9A97-2845-B2A0-5A7E3D935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8315" y="3967648"/>
            <a:ext cx="2569466" cy="476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400" dirty="0">
                <a:solidFill>
                  <a:srgbClr val="559BBE"/>
                </a:solidFill>
                <a:latin typeface="Century Gothic" panose="020B0502020202020204" pitchFamily="34" charset="0"/>
              </a:rPr>
              <a:t>It’s our </a:t>
            </a:r>
            <a:r>
              <a:rPr lang="en-US" sz="2400" b="1" dirty="0">
                <a:solidFill>
                  <a:srgbClr val="FFBD2C"/>
                </a:solidFill>
                <a:latin typeface="Century Gothic" panose="020B0502020202020204" pitchFamily="34" charset="0"/>
              </a:rPr>
              <a:t>IDENTITY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6FF33E-54E8-7E4C-8469-AAA6EF9F7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563" y="4714969"/>
            <a:ext cx="3280453" cy="1148258"/>
          </a:xfrm>
          <a:prstGeom prst="rect">
            <a:avLst/>
          </a:prstGeom>
        </p:spPr>
      </p:pic>
      <p:sp>
        <p:nvSpPr>
          <p:cNvPr id="18" name="Text Box 15">
            <a:extLst>
              <a:ext uri="{FF2B5EF4-FFF2-40B4-BE49-F238E27FC236}">
                <a16:creationId xmlns:a16="http://schemas.microsoft.com/office/drawing/2014/main" id="{06DD09C0-2F74-3345-B903-7DDD24BF6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8315" y="1434905"/>
            <a:ext cx="25694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400" dirty="0">
                <a:solidFill>
                  <a:srgbClr val="559BBE"/>
                </a:solidFill>
                <a:latin typeface="Century Gothic" panose="020B0502020202020204" pitchFamily="34" charset="0"/>
              </a:rPr>
              <a:t>Our logo is not our </a:t>
            </a:r>
            <a:r>
              <a:rPr lang="en-US" sz="2400" b="1" dirty="0">
                <a:solidFill>
                  <a:srgbClr val="FFBD2C"/>
                </a:solidFill>
                <a:latin typeface="Century Gothic" panose="020B0502020202020204" pitchFamily="34" charset="0"/>
              </a:rPr>
              <a:t>BRAND</a:t>
            </a:r>
          </a:p>
        </p:txBody>
      </p:sp>
    </p:spTree>
    <p:extLst>
      <p:ext uri="{BB962C8B-B14F-4D97-AF65-F5344CB8AC3E}">
        <p14:creationId xmlns:p14="http://schemas.microsoft.com/office/powerpoint/2010/main" val="191225547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/>
      <p:bldP spid="15" grpId="0"/>
      <p:bldP spid="10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59BB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694713" y="2908521"/>
            <a:ext cx="45743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600" dirty="0">
                <a:solidFill>
                  <a:schemeClr val="bg1"/>
                </a:solidFill>
              </a:rPr>
              <a:t>our </a:t>
            </a:r>
            <a:r>
              <a:rPr lang="en-US" sz="3600" b="1" dirty="0">
                <a:solidFill>
                  <a:schemeClr val="bg1"/>
                </a:solidFill>
              </a:rPr>
              <a:t>REPUTATION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BED438C-CE45-A348-9A0F-324115927842}"/>
              </a:ext>
            </a:extLst>
          </p:cNvPr>
          <p:cNvGrpSpPr/>
          <p:nvPr/>
        </p:nvGrpSpPr>
        <p:grpSpPr>
          <a:xfrm>
            <a:off x="-210741" y="2051268"/>
            <a:ext cx="3994823" cy="2447925"/>
            <a:chOff x="-228699" y="2051268"/>
            <a:chExt cx="5264399" cy="2447925"/>
          </a:xfrm>
          <a:effectLst/>
        </p:grpSpPr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CC340F73-C59C-A646-B023-F3DAF388C356}"/>
                </a:ext>
              </a:extLst>
            </p:cNvPr>
            <p:cNvSpPr/>
            <p:nvPr/>
          </p:nvSpPr>
          <p:spPr>
            <a:xfrm>
              <a:off x="-228699" y="2051268"/>
              <a:ext cx="5264399" cy="2447925"/>
            </a:xfrm>
            <a:prstGeom prst="rightArrow">
              <a:avLst>
                <a:gd name="adj1" fmla="val 52437"/>
                <a:gd name="adj2" fmla="val 65514"/>
              </a:avLst>
            </a:prstGeom>
            <a:solidFill>
              <a:srgbClr val="FFBD2C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B6143BA-B5D7-E14E-BEA3-9B800012F9E2}"/>
                </a:ext>
              </a:extLst>
            </p:cNvPr>
            <p:cNvSpPr/>
            <p:nvPr/>
          </p:nvSpPr>
          <p:spPr>
            <a:xfrm>
              <a:off x="812380" y="2923036"/>
              <a:ext cx="405735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Our </a:t>
              </a:r>
              <a:r>
                <a:rPr lang="en-US" sz="3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BRAND</a:t>
              </a:r>
              <a:r>
                <a:rPr lang="en-US" sz="36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512141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2615" r="12769"/>
          <a:stretch/>
        </p:blipFill>
        <p:spPr>
          <a:xfrm>
            <a:off x="0" y="0"/>
            <a:ext cx="9144000" cy="68933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8199" y="1457326"/>
            <a:ext cx="3400425" cy="341632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eaLnBrk="0" hangingPunct="0"/>
            <a:endParaRPr lang="en-US" sz="2400" baseline="-25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3425" y="1457325"/>
            <a:ext cx="391477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BD2C"/>
                </a:solidFill>
                <a:latin typeface="Century Gothic" panose="020B0502020202020204" pitchFamily="34" charset="0"/>
              </a:rPr>
              <a:t>BRANDS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are not defined by marketers or designers.</a:t>
            </a:r>
            <a:b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b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They are defined by </a:t>
            </a:r>
            <a:r>
              <a:rPr lang="en-US" sz="2800" b="1" dirty="0">
                <a:solidFill>
                  <a:srgbClr val="FFBD2C"/>
                </a:solidFill>
                <a:latin typeface="Century Gothic" panose="020B0502020202020204" pitchFamily="34" charset="0"/>
              </a:rPr>
              <a:t>INDIVIDUALS.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154236" y="4029075"/>
            <a:ext cx="6955087" cy="2447925"/>
            <a:chOff x="-154236" y="4029075"/>
            <a:chExt cx="6955087" cy="2447925"/>
          </a:xfrm>
        </p:grpSpPr>
        <p:sp>
          <p:nvSpPr>
            <p:cNvPr id="2" name="Right Arrow 1"/>
            <p:cNvSpPr/>
            <p:nvPr/>
          </p:nvSpPr>
          <p:spPr>
            <a:xfrm>
              <a:off x="-154236" y="4029075"/>
              <a:ext cx="6955087" cy="2447925"/>
            </a:xfrm>
            <a:prstGeom prst="rightArrow">
              <a:avLst>
                <a:gd name="adj1" fmla="val 52437"/>
                <a:gd name="adj2" fmla="val 65514"/>
              </a:avLst>
            </a:prstGeom>
            <a:solidFill>
              <a:srgbClr val="FFBD2C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09624" y="4886326"/>
              <a:ext cx="493395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Brand</a:t>
              </a:r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is a gut feeling because people are emotional intuitive beings.</a:t>
              </a:r>
            </a:p>
          </p:txBody>
        </p:sp>
      </p:grpSp>
    </p:spTree>
    <p:custDataLst>
      <p:tags r:id="rId1"/>
    </p:custData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769" r="12615"/>
          <a:stretch/>
        </p:blipFill>
        <p:spPr>
          <a:xfrm>
            <a:off x="0" y="0"/>
            <a:ext cx="9144000" cy="6893350"/>
          </a:xfrm>
          <a:prstGeom prst="rect">
            <a:avLst/>
          </a:prstGeom>
        </p:spPr>
      </p:pic>
      <p:sp>
        <p:nvSpPr>
          <p:cNvPr id="172036" name="Text Box 4"/>
          <p:cNvSpPr txBox="1">
            <a:spLocks noChangeArrowheads="1"/>
          </p:cNvSpPr>
          <p:nvPr/>
        </p:nvSpPr>
        <p:spPr bwMode="auto">
          <a:xfrm>
            <a:off x="1304781" y="2563379"/>
            <a:ext cx="2962420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In other words…</a:t>
            </a:r>
          </a:p>
          <a:p>
            <a:pPr eaLnBrk="0" hangingPunct="0">
              <a:spcAft>
                <a:spcPts val="800"/>
              </a:spcAft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It’</a:t>
            </a:r>
            <a:r>
              <a:rPr lang="en-US" altLang="ja-JP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s not what</a:t>
            </a:r>
            <a:br>
              <a:rPr lang="en-US" altLang="ja-JP" sz="24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altLang="ja-JP" sz="3600" b="1" dirty="0">
                <a:solidFill>
                  <a:srgbClr val="FFBD2C"/>
                </a:solidFill>
                <a:latin typeface="Century Gothic" panose="020B0502020202020204" pitchFamily="34" charset="0"/>
              </a:rPr>
              <a:t>WE</a:t>
            </a:r>
            <a:r>
              <a:rPr lang="en-US" altLang="ja-JP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say it is.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72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E667AD5-4D65-B044-BD19-546E0A1A0625}"/>
              </a:ext>
            </a:extLst>
          </p:cNvPr>
          <p:cNvGrpSpPr/>
          <p:nvPr/>
        </p:nvGrpSpPr>
        <p:grpSpPr>
          <a:xfrm>
            <a:off x="0" y="0"/>
            <a:ext cx="9144000" cy="6893350"/>
            <a:chOff x="0" y="0"/>
            <a:chExt cx="9144000" cy="68933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12923" r="12462"/>
            <a:stretch/>
          </p:blipFill>
          <p:spPr>
            <a:xfrm>
              <a:off x="0" y="0"/>
              <a:ext cx="9144000" cy="6893350"/>
            </a:xfrm>
            <a:prstGeom prst="rect">
              <a:avLst/>
            </a:prstGeom>
          </p:spPr>
        </p:pic>
        <p:sp>
          <p:nvSpPr>
            <p:cNvPr id="174083" name="Text Box 3"/>
            <p:cNvSpPr txBox="1">
              <a:spLocks noChangeArrowheads="1"/>
            </p:cNvSpPr>
            <p:nvPr/>
          </p:nvSpPr>
          <p:spPr bwMode="auto">
            <a:xfrm>
              <a:off x="867107" y="1849804"/>
              <a:ext cx="2971467" cy="2339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4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It’</a:t>
              </a:r>
              <a:r>
                <a:rPr lang="en-US" altLang="ja-JP" sz="4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 what</a:t>
              </a:r>
              <a:br>
                <a:rPr lang="en-US" altLang="ja-JP" sz="4000" dirty="0">
                  <a:solidFill>
                    <a:schemeClr val="bg1"/>
                  </a:solidFill>
                  <a:latin typeface="Century Gothic" panose="020B0502020202020204" pitchFamily="34" charset="0"/>
                </a:rPr>
              </a:br>
              <a:r>
                <a:rPr lang="en-US" altLang="ja-JP" sz="6600" b="1" dirty="0">
                  <a:solidFill>
                    <a:srgbClr val="FFBD2C"/>
                  </a:solidFill>
                  <a:latin typeface="Century Gothic" panose="020B0502020202020204" pitchFamily="34" charset="0"/>
                </a:rPr>
                <a:t>THEY</a:t>
              </a:r>
              <a:br>
                <a:rPr lang="en-US" altLang="ja-JP" sz="4000" dirty="0">
                  <a:solidFill>
                    <a:schemeClr val="bg1"/>
                  </a:solidFill>
                  <a:latin typeface="Century Gothic" panose="020B0502020202020204" pitchFamily="34" charset="0"/>
                </a:rPr>
              </a:br>
              <a:r>
                <a:rPr lang="en-US" altLang="ja-JP" sz="4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say it is.</a:t>
              </a:r>
              <a:endParaRPr lang="en-US" sz="4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21514" y="4029075"/>
            <a:ext cx="4886324" cy="2447925"/>
            <a:chOff x="2" y="4029075"/>
            <a:chExt cx="4886324" cy="2447925"/>
          </a:xfrm>
        </p:grpSpPr>
        <p:sp>
          <p:nvSpPr>
            <p:cNvPr id="7" name="Right Arrow 6"/>
            <p:cNvSpPr/>
            <p:nvPr/>
          </p:nvSpPr>
          <p:spPr>
            <a:xfrm>
              <a:off x="2" y="4029075"/>
              <a:ext cx="4886324" cy="2447925"/>
            </a:xfrm>
            <a:prstGeom prst="rightArrow">
              <a:avLst>
                <a:gd name="adj1" fmla="val 52437"/>
                <a:gd name="adj2" fmla="val 65514"/>
              </a:avLst>
            </a:prstGeom>
            <a:solidFill>
              <a:srgbClr val="FFBD2C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839885" y="5059019"/>
              <a:ext cx="344388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USERS &amp; CONSUMERS</a:t>
              </a:r>
            </a:p>
          </p:txBody>
        </p:sp>
      </p:grp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59BB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" name="Rectangle 2"/>
          <p:cNvSpPr>
            <a:spLocks noGrp="1"/>
          </p:cNvSpPr>
          <p:nvPr>
            <p:ph type="title" idx="4294967295"/>
          </p:nvPr>
        </p:nvSpPr>
        <p:spPr>
          <a:xfrm>
            <a:off x="1419638" y="3051315"/>
            <a:ext cx="6472033" cy="60628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BRAND</a:t>
            </a:r>
            <a:r>
              <a:rPr lang="en-US" sz="4000" b="0" dirty="0">
                <a:solidFill>
                  <a:schemeClr val="bg1"/>
                </a:solidFill>
                <a:latin typeface="Century Gothic" panose="020B0502020202020204" pitchFamily="34" charset="0"/>
              </a:rPr>
              <a:t> is also not </a:t>
            </a:r>
            <a:r>
              <a:rPr lang="en-US" sz="4000" dirty="0">
                <a:solidFill>
                  <a:srgbClr val="FFBD2C"/>
                </a:solidFill>
                <a:latin typeface="Century Gothic" panose="020B0502020202020204" pitchFamily="34" charset="0"/>
              </a:rPr>
              <a:t>BRANDING</a:t>
            </a:r>
          </a:p>
        </p:txBody>
      </p:sp>
    </p:spTree>
  </p:cSld>
  <p:clrMapOvr>
    <a:masterClrMapping/>
  </p:clrMapOvr>
  <p:transition spd="med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559BB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676" y="0"/>
            <a:ext cx="7119324" cy="6858000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047714" y="1202195"/>
            <a:ext cx="2863106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FFBD2C"/>
                </a:solidFill>
                <a:latin typeface="Century Gothic" panose="020B0502020202020204" pitchFamily="34" charset="0"/>
              </a:rPr>
              <a:t>BRANDING</a:t>
            </a: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b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is a verb</a:t>
            </a:r>
          </a:p>
          <a:p>
            <a:pPr eaLnBrk="0" hangingPunct="0"/>
            <a:br>
              <a:rPr lang="en-US" sz="2400" dirty="0">
                <a:solidFill>
                  <a:srgbClr val="FFBD2C"/>
                </a:solidFill>
                <a:latin typeface="Century Gothic" panose="020B0502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It’s the 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PUSH 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behind the brand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38100" y="3873450"/>
            <a:ext cx="6865034" cy="2447925"/>
            <a:chOff x="-38100" y="3873450"/>
            <a:chExt cx="6865034" cy="2447925"/>
          </a:xfrm>
        </p:grpSpPr>
        <p:sp>
          <p:nvSpPr>
            <p:cNvPr id="9" name="Right Arrow 8"/>
            <p:cNvSpPr/>
            <p:nvPr/>
          </p:nvSpPr>
          <p:spPr>
            <a:xfrm>
              <a:off x="-38100" y="3873450"/>
              <a:ext cx="6865034" cy="2447925"/>
            </a:xfrm>
            <a:prstGeom prst="rightArrow">
              <a:avLst>
                <a:gd name="adj1" fmla="val 52437"/>
                <a:gd name="adj2" fmla="val 65514"/>
              </a:avLst>
            </a:prstGeom>
            <a:gradFill flip="none" rotWithShape="1">
              <a:gsLst>
                <a:gs pos="42000">
                  <a:srgbClr val="FFBD2C"/>
                </a:gs>
                <a:gs pos="100000">
                  <a:srgbClr val="FFBD2C">
                    <a:shade val="100000"/>
                    <a:satMod val="115000"/>
                    <a:alpha val="55000"/>
                  </a:srgbClr>
                </a:gs>
              </a:gsLst>
              <a:lin ang="0" scaled="1"/>
              <a:tileRect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             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1047714" y="4835825"/>
              <a:ext cx="449410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IT’S APPLIED FORCE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809381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7"/>
</p:tagLst>
</file>

<file path=ppt/theme/theme1.xml><?xml version="1.0" encoding="utf-8"?>
<a:theme xmlns:a="http://schemas.openxmlformats.org/drawingml/2006/main" name="3_Monster_template">
  <a:themeElements>
    <a:clrScheme name="Custom 1">
      <a:dk1>
        <a:srgbClr val="244D78"/>
      </a:dk1>
      <a:lt1>
        <a:srgbClr val="FFFFFF"/>
      </a:lt1>
      <a:dk2>
        <a:srgbClr val="F1C73A"/>
      </a:dk2>
      <a:lt2>
        <a:srgbClr val="777777"/>
      </a:lt2>
      <a:accent1>
        <a:srgbClr val="003367"/>
      </a:accent1>
      <a:accent2>
        <a:srgbClr val="F1C73C"/>
      </a:accent2>
      <a:accent3>
        <a:srgbClr val="FFFFFF"/>
      </a:accent3>
      <a:accent4>
        <a:srgbClr val="1D4065"/>
      </a:accent4>
      <a:accent5>
        <a:srgbClr val="AAADB8"/>
      </a:accent5>
      <a:accent6>
        <a:srgbClr val="549CBE"/>
      </a:accent6>
      <a:hlink>
        <a:srgbClr val="0070C0"/>
      </a:hlink>
      <a:folHlink>
        <a:srgbClr val="7030A0"/>
      </a:folHlink>
    </a:clrScheme>
    <a:fontScheme name="3_Monster_template">
      <a:majorFont>
        <a:latin typeface=""/>
        <a:ea typeface="ＭＳ Ｐゴシック"/>
        <a:cs typeface="ＭＳ Ｐゴシック"/>
      </a:majorFont>
      <a:minorFont>
        <a:latin typeface="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nster_template 1">
        <a:dk1>
          <a:srgbClr val="000000"/>
        </a:dk1>
        <a:lt1>
          <a:srgbClr val="FFFFFF"/>
        </a:lt1>
        <a:dk2>
          <a:srgbClr val="673694"/>
        </a:dk2>
        <a:lt2>
          <a:srgbClr val="D3D3D3"/>
        </a:lt2>
        <a:accent1>
          <a:srgbClr val="92A732"/>
        </a:accent1>
        <a:accent2>
          <a:srgbClr val="D9762B"/>
        </a:accent2>
        <a:accent3>
          <a:srgbClr val="FFFFFF"/>
        </a:accent3>
        <a:accent4>
          <a:srgbClr val="000000"/>
        </a:accent4>
        <a:accent5>
          <a:srgbClr val="C7D0AD"/>
        </a:accent5>
        <a:accent6>
          <a:srgbClr val="C46A26"/>
        </a:accent6>
        <a:hlink>
          <a:srgbClr val="3366CC"/>
        </a:hlink>
        <a:folHlink>
          <a:srgbClr val="AE002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0C206B13749F42ACDA2605DA080563" ma:contentTypeVersion="0" ma:contentTypeDescription="Create a new document." ma:contentTypeScope="" ma:versionID="a2097e5285511d8a45e66e1392ecb7b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2eb65263749c58a5f36072332b41d7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FC5500-8904-4E29-9B52-A37728E29F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24B3AFA-5AA6-481D-941D-40798D9DFA83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128EECF-EE8E-4BC3-8ED8-B862348EC9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16325</TotalTime>
  <Words>1002</Words>
  <Application>Microsoft Macintosh PowerPoint</Application>
  <PresentationFormat>On-screen Show (4:3)</PresentationFormat>
  <Paragraphs>176</Paragraphs>
  <Slides>20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Century Gothic</vt:lpstr>
      <vt:lpstr>Lucida Grande</vt:lpstr>
      <vt:lpstr>Wingdings</vt:lpstr>
      <vt:lpstr>3_Monster_template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BRAND is also not BRANDING</vt:lpstr>
      <vt:lpstr>PowerPoint Presentation</vt:lpstr>
      <vt:lpstr>PowerPoint Presentation</vt:lpstr>
      <vt:lpstr>What makes a POWERFUL BRAND?</vt:lpstr>
      <vt:lpstr>It has to MATTER!</vt:lpstr>
      <vt:lpstr>PowerPoint Presentation</vt:lpstr>
      <vt:lpstr>PowerPoint Presentation</vt:lpstr>
      <vt:lpstr>PowerPoint Presentation</vt:lpstr>
      <vt:lpstr>WHY WorkSource?</vt:lpstr>
      <vt:lpstr>The focus test</vt:lpstr>
      <vt:lpstr>PowerPoint Presentation</vt:lpstr>
      <vt:lpstr>PowerPoint Presentation</vt:lpstr>
      <vt:lpstr>PowerPoint Presentation</vt:lpstr>
    </vt:vector>
  </TitlesOfParts>
  <Company>Monster Technologies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 SHOULD BE ALL CAPS</dc:title>
  <dc:creator>Monster</dc:creator>
  <cp:lastModifiedBy>Curt Wilson</cp:lastModifiedBy>
  <cp:revision>646</cp:revision>
  <cp:lastPrinted>2016-12-02T01:56:09Z</cp:lastPrinted>
  <dcterms:created xsi:type="dcterms:W3CDTF">2010-08-25T18:46:03Z</dcterms:created>
  <dcterms:modified xsi:type="dcterms:W3CDTF">2019-10-24T21:55:53Z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PSDescription">
    <vt:lpwstr>Ppt</vt:lpwstr>
  </property>
  <property fmtid="{D5CDD505-2E9C-101B-9397-08002B2CF9AE}" pid="3" name="Owner">
    <vt:lpwstr/>
  </property>
  <property fmtid="{D5CDD505-2E9C-101B-9397-08002B2CF9AE}" pid="4" name="Status">
    <vt:lpwstr/>
  </property>
</Properties>
</file>