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1"/>
  </p:notesMasterIdLst>
  <p:sldIdLst>
    <p:sldId id="259" r:id="rId2"/>
    <p:sldId id="293" r:id="rId3"/>
    <p:sldId id="275" r:id="rId4"/>
    <p:sldId id="282" r:id="rId5"/>
    <p:sldId id="260" r:id="rId6"/>
    <p:sldId id="363" r:id="rId7"/>
    <p:sldId id="288" r:id="rId8"/>
    <p:sldId id="280" r:id="rId9"/>
    <p:sldId id="283" r:id="rId10"/>
    <p:sldId id="364" r:id="rId11"/>
    <p:sldId id="374" r:id="rId12"/>
    <p:sldId id="284" r:id="rId13"/>
    <p:sldId id="377" r:id="rId14"/>
    <p:sldId id="365" r:id="rId15"/>
    <p:sldId id="323" r:id="rId16"/>
    <p:sldId id="285" r:id="rId17"/>
    <p:sldId id="366" r:id="rId18"/>
    <p:sldId id="367" r:id="rId19"/>
    <p:sldId id="289" r:id="rId20"/>
    <p:sldId id="368" r:id="rId21"/>
    <p:sldId id="291" r:id="rId22"/>
    <p:sldId id="369" r:id="rId23"/>
    <p:sldId id="370" r:id="rId24"/>
    <p:sldId id="371" r:id="rId25"/>
    <p:sldId id="372" r:id="rId26"/>
    <p:sldId id="373" r:id="rId27"/>
    <p:sldId id="273" r:id="rId28"/>
    <p:sldId id="360" r:id="rId29"/>
    <p:sldId id="322"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8"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81" userDrawn="1">
          <p15:clr>
            <a:srgbClr val="A4A3A4"/>
          </p15:clr>
        </p15:guide>
        <p15:guide id="2" pos="22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87B"/>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75371" autoAdjust="0"/>
  </p:normalViewPr>
  <p:slideViewPr>
    <p:cSldViewPr snapToGrid="0" showGuides="1">
      <p:cViewPr varScale="1">
        <p:scale>
          <a:sx n="89" d="100"/>
          <a:sy n="89" d="100"/>
        </p:scale>
        <p:origin x="346" y="48"/>
      </p:cViewPr>
      <p:guideLst>
        <p:guide pos="408"/>
        <p:guide orient="horz" pos="2160"/>
      </p:guideLst>
    </p:cSldViewPr>
  </p:slideViewPr>
  <p:outlineViewPr>
    <p:cViewPr>
      <p:scale>
        <a:sx n="33" d="100"/>
        <a:sy n="33" d="100"/>
      </p:scale>
      <p:origin x="0" y="-1958"/>
    </p:cViewPr>
  </p:outlineViewPr>
  <p:notesTextViewPr>
    <p:cViewPr>
      <p:scale>
        <a:sx n="3" d="2"/>
        <a:sy n="3" d="2"/>
      </p:scale>
      <p:origin x="0" y="0"/>
    </p:cViewPr>
  </p:notesTextViewPr>
  <p:sorterViewPr>
    <p:cViewPr>
      <p:scale>
        <a:sx n="110" d="100"/>
        <a:sy n="110" d="100"/>
      </p:scale>
      <p:origin x="0" y="0"/>
    </p:cViewPr>
  </p:sorterViewPr>
  <p:notesViewPr>
    <p:cSldViewPr snapToGrid="0" showGuides="1">
      <p:cViewPr varScale="1">
        <p:scale>
          <a:sx n="61" d="100"/>
          <a:sy n="61" d="100"/>
        </p:scale>
        <p:origin x="2456" y="52"/>
      </p:cViewPr>
      <p:guideLst>
        <p:guide orient="horz" pos="2981"/>
        <p:guide pos="22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71F99A-6C0D-4B74-82F7-700F52179D18}" type="datetimeFigureOut">
              <a:rPr lang="en-US" smtClean="0"/>
              <a:t>8/23/2023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0F0CAA-8740-43ED-9A31-E37F88A8C26B}" type="slidenum">
              <a:rPr lang="en-US" smtClean="0"/>
              <a:t>‹#›</a:t>
            </a:fld>
            <a:endParaRPr lang="en-US" dirty="0"/>
          </a:p>
        </p:txBody>
      </p:sp>
    </p:spTree>
    <p:extLst>
      <p:ext uri="{BB962C8B-B14F-4D97-AF65-F5344CB8AC3E}">
        <p14:creationId xmlns:p14="http://schemas.microsoft.com/office/powerpoint/2010/main" val="47112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F0CAA-8740-43ED-9A31-E37F88A8C26B}" type="slidenum">
              <a:rPr lang="en-US" smtClean="0"/>
              <a:t>1</a:t>
            </a:fld>
            <a:endParaRPr lang="en-US" dirty="0"/>
          </a:p>
        </p:txBody>
      </p:sp>
    </p:spTree>
    <p:extLst>
      <p:ext uri="{BB962C8B-B14F-4D97-AF65-F5344CB8AC3E}">
        <p14:creationId xmlns:p14="http://schemas.microsoft.com/office/powerpoint/2010/main" val="1575812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10</a:t>
            </a:fld>
            <a:endParaRPr lang="en-US" dirty="0"/>
          </a:p>
        </p:txBody>
      </p:sp>
    </p:spTree>
    <p:extLst>
      <p:ext uri="{BB962C8B-B14F-4D97-AF65-F5344CB8AC3E}">
        <p14:creationId xmlns:p14="http://schemas.microsoft.com/office/powerpoint/2010/main" val="409628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5"/>
          </p:nvPr>
        </p:nvSpPr>
        <p:spPr/>
        <p:txBody>
          <a:bodyPr/>
          <a:lstStyle/>
          <a:p>
            <a:fld id="{F90F0CAA-8740-43ED-9A31-E37F88A8C26B}" type="slidenum">
              <a:rPr lang="en-US" smtClean="0"/>
              <a:t>11</a:t>
            </a:fld>
            <a:endParaRPr lang="en-US" dirty="0"/>
          </a:p>
        </p:txBody>
      </p:sp>
    </p:spTree>
    <p:extLst>
      <p:ext uri="{BB962C8B-B14F-4D97-AF65-F5344CB8AC3E}">
        <p14:creationId xmlns:p14="http://schemas.microsoft.com/office/powerpoint/2010/main" val="186337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12</a:t>
            </a:fld>
            <a:endParaRPr lang="en-US" dirty="0"/>
          </a:p>
        </p:txBody>
      </p:sp>
    </p:spTree>
    <p:extLst>
      <p:ext uri="{BB962C8B-B14F-4D97-AF65-F5344CB8AC3E}">
        <p14:creationId xmlns:p14="http://schemas.microsoft.com/office/powerpoint/2010/main" val="302564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5"/>
          </p:nvPr>
        </p:nvSpPr>
        <p:spPr/>
        <p:txBody>
          <a:bodyPr/>
          <a:lstStyle/>
          <a:p>
            <a:fld id="{F90F0CAA-8740-43ED-9A31-E37F88A8C26B}" type="slidenum">
              <a:rPr lang="en-US" smtClean="0"/>
              <a:t>13</a:t>
            </a:fld>
            <a:endParaRPr lang="en-US" dirty="0"/>
          </a:p>
        </p:txBody>
      </p:sp>
    </p:spTree>
    <p:extLst>
      <p:ext uri="{BB962C8B-B14F-4D97-AF65-F5344CB8AC3E}">
        <p14:creationId xmlns:p14="http://schemas.microsoft.com/office/powerpoint/2010/main" val="321283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14</a:t>
            </a:fld>
            <a:endParaRPr lang="en-US" dirty="0"/>
          </a:p>
        </p:txBody>
      </p:sp>
    </p:spTree>
    <p:extLst>
      <p:ext uri="{BB962C8B-B14F-4D97-AF65-F5344CB8AC3E}">
        <p14:creationId xmlns:p14="http://schemas.microsoft.com/office/powerpoint/2010/main" val="1802527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15</a:t>
            </a:fld>
            <a:endParaRPr lang="en-US" dirty="0"/>
          </a:p>
        </p:txBody>
      </p:sp>
    </p:spTree>
    <p:extLst>
      <p:ext uri="{BB962C8B-B14F-4D97-AF65-F5344CB8AC3E}">
        <p14:creationId xmlns:p14="http://schemas.microsoft.com/office/powerpoint/2010/main" val="205525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16</a:t>
            </a:fld>
            <a:endParaRPr lang="en-US" dirty="0"/>
          </a:p>
        </p:txBody>
      </p:sp>
    </p:spTree>
    <p:extLst>
      <p:ext uri="{BB962C8B-B14F-4D97-AF65-F5344CB8AC3E}">
        <p14:creationId xmlns:p14="http://schemas.microsoft.com/office/powerpoint/2010/main" val="264412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17</a:t>
            </a:fld>
            <a:endParaRPr lang="en-US" dirty="0"/>
          </a:p>
        </p:txBody>
      </p:sp>
    </p:spTree>
    <p:extLst>
      <p:ext uri="{BB962C8B-B14F-4D97-AF65-F5344CB8AC3E}">
        <p14:creationId xmlns:p14="http://schemas.microsoft.com/office/powerpoint/2010/main" val="358505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F0CAA-8740-43ED-9A31-E37F88A8C26B}" type="slidenum">
              <a:rPr lang="en-US" smtClean="0"/>
              <a:t>18</a:t>
            </a:fld>
            <a:endParaRPr lang="en-US" dirty="0"/>
          </a:p>
        </p:txBody>
      </p:sp>
    </p:spTree>
    <p:extLst>
      <p:ext uri="{BB962C8B-B14F-4D97-AF65-F5344CB8AC3E}">
        <p14:creationId xmlns:p14="http://schemas.microsoft.com/office/powerpoint/2010/main" val="48899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19</a:t>
            </a:fld>
            <a:endParaRPr lang="en-US" dirty="0"/>
          </a:p>
        </p:txBody>
      </p:sp>
    </p:spTree>
    <p:extLst>
      <p:ext uri="{BB962C8B-B14F-4D97-AF65-F5344CB8AC3E}">
        <p14:creationId xmlns:p14="http://schemas.microsoft.com/office/powerpoint/2010/main" val="149735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5"/>
          </p:nvPr>
        </p:nvSpPr>
        <p:spPr/>
        <p:txBody>
          <a:bodyPr/>
          <a:lstStyle/>
          <a:p>
            <a:fld id="{F90F0CAA-8740-43ED-9A31-E37F88A8C26B}" type="slidenum">
              <a:rPr lang="en-US" smtClean="0"/>
              <a:t>2</a:t>
            </a:fld>
            <a:endParaRPr lang="en-US" dirty="0"/>
          </a:p>
        </p:txBody>
      </p:sp>
    </p:spTree>
    <p:extLst>
      <p:ext uri="{BB962C8B-B14F-4D97-AF65-F5344CB8AC3E}">
        <p14:creationId xmlns:p14="http://schemas.microsoft.com/office/powerpoint/2010/main" val="2208122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20</a:t>
            </a:fld>
            <a:endParaRPr lang="en-US" dirty="0"/>
          </a:p>
        </p:txBody>
      </p:sp>
    </p:spTree>
    <p:extLst>
      <p:ext uri="{BB962C8B-B14F-4D97-AF65-F5344CB8AC3E}">
        <p14:creationId xmlns:p14="http://schemas.microsoft.com/office/powerpoint/2010/main" val="1427711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21</a:t>
            </a:fld>
            <a:endParaRPr lang="en-US" dirty="0"/>
          </a:p>
        </p:txBody>
      </p:sp>
    </p:spTree>
    <p:extLst>
      <p:ext uri="{BB962C8B-B14F-4D97-AF65-F5344CB8AC3E}">
        <p14:creationId xmlns:p14="http://schemas.microsoft.com/office/powerpoint/2010/main" val="2068049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F90F0CAA-8740-43ED-9A31-E37F88A8C26B}" type="slidenum">
              <a:rPr lang="en-US" smtClean="0"/>
              <a:t>22</a:t>
            </a:fld>
            <a:endParaRPr lang="en-US" dirty="0"/>
          </a:p>
        </p:txBody>
      </p:sp>
    </p:spTree>
    <p:extLst>
      <p:ext uri="{BB962C8B-B14F-4D97-AF65-F5344CB8AC3E}">
        <p14:creationId xmlns:p14="http://schemas.microsoft.com/office/powerpoint/2010/main" val="3298145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F90F0CAA-8740-43ED-9A31-E37F88A8C26B}" type="slidenum">
              <a:rPr lang="en-US" smtClean="0"/>
              <a:t>23</a:t>
            </a:fld>
            <a:endParaRPr lang="en-US" dirty="0"/>
          </a:p>
        </p:txBody>
      </p:sp>
    </p:spTree>
    <p:extLst>
      <p:ext uri="{BB962C8B-B14F-4D97-AF65-F5344CB8AC3E}">
        <p14:creationId xmlns:p14="http://schemas.microsoft.com/office/powerpoint/2010/main" val="12449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Optional slide</a:t>
            </a:r>
          </a:p>
        </p:txBody>
      </p:sp>
      <p:sp>
        <p:nvSpPr>
          <p:cNvPr id="4" name="Slide Number Placeholder 3"/>
          <p:cNvSpPr>
            <a:spLocks noGrp="1"/>
          </p:cNvSpPr>
          <p:nvPr>
            <p:ph type="sldNum" sz="quarter" idx="10"/>
          </p:nvPr>
        </p:nvSpPr>
        <p:spPr/>
        <p:txBody>
          <a:bodyPr/>
          <a:lstStyle/>
          <a:p>
            <a:fld id="{F90F0CAA-8740-43ED-9A31-E37F88A8C26B}" type="slidenum">
              <a:rPr lang="en-US" smtClean="0"/>
              <a:t>24</a:t>
            </a:fld>
            <a:endParaRPr lang="en-US" dirty="0"/>
          </a:p>
        </p:txBody>
      </p:sp>
    </p:spTree>
    <p:extLst>
      <p:ext uri="{BB962C8B-B14F-4D97-AF65-F5344CB8AC3E}">
        <p14:creationId xmlns:p14="http://schemas.microsoft.com/office/powerpoint/2010/main" val="1833899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Optional slide. TAA is not currently funded.</a:t>
            </a:r>
          </a:p>
        </p:txBody>
      </p:sp>
      <p:sp>
        <p:nvSpPr>
          <p:cNvPr id="4" name="Slide Number Placeholder 3"/>
          <p:cNvSpPr>
            <a:spLocks noGrp="1"/>
          </p:cNvSpPr>
          <p:nvPr>
            <p:ph type="sldNum" sz="quarter" idx="10"/>
          </p:nvPr>
        </p:nvSpPr>
        <p:spPr/>
        <p:txBody>
          <a:bodyPr/>
          <a:lstStyle/>
          <a:p>
            <a:fld id="{F90F0CAA-8740-43ED-9A31-E37F88A8C26B}" type="slidenum">
              <a:rPr lang="en-US" smtClean="0"/>
              <a:t>25</a:t>
            </a:fld>
            <a:endParaRPr lang="en-US" dirty="0"/>
          </a:p>
        </p:txBody>
      </p:sp>
    </p:spTree>
    <p:extLst>
      <p:ext uri="{BB962C8B-B14F-4D97-AF65-F5344CB8AC3E}">
        <p14:creationId xmlns:p14="http://schemas.microsoft.com/office/powerpoint/2010/main" val="241527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Optional slide</a:t>
            </a:r>
          </a:p>
        </p:txBody>
      </p:sp>
      <p:sp>
        <p:nvSpPr>
          <p:cNvPr id="4" name="Slide Number Placeholder 3"/>
          <p:cNvSpPr>
            <a:spLocks noGrp="1"/>
          </p:cNvSpPr>
          <p:nvPr>
            <p:ph type="sldNum" sz="quarter" idx="10"/>
          </p:nvPr>
        </p:nvSpPr>
        <p:spPr/>
        <p:txBody>
          <a:bodyPr/>
          <a:lstStyle/>
          <a:p>
            <a:fld id="{F90F0CAA-8740-43ED-9A31-E37F88A8C26B}" type="slidenum">
              <a:rPr lang="en-US" smtClean="0"/>
              <a:t>26</a:t>
            </a:fld>
            <a:endParaRPr lang="en-US" dirty="0"/>
          </a:p>
        </p:txBody>
      </p:sp>
    </p:spTree>
    <p:extLst>
      <p:ext uri="{BB962C8B-B14F-4D97-AF65-F5344CB8AC3E}">
        <p14:creationId xmlns:p14="http://schemas.microsoft.com/office/powerpoint/2010/main" val="2799309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F0CAA-8740-43ED-9A31-E37F88A8C26B}" type="slidenum">
              <a:rPr lang="en-US" smtClean="0"/>
              <a:t>27</a:t>
            </a:fld>
            <a:endParaRPr lang="en-US" dirty="0"/>
          </a:p>
        </p:txBody>
      </p:sp>
    </p:spTree>
    <p:extLst>
      <p:ext uri="{BB962C8B-B14F-4D97-AF65-F5344CB8AC3E}">
        <p14:creationId xmlns:p14="http://schemas.microsoft.com/office/powerpoint/2010/main" val="3199762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5"/>
          </p:nvPr>
        </p:nvSpPr>
        <p:spPr/>
        <p:txBody>
          <a:bodyPr/>
          <a:lstStyle/>
          <a:p>
            <a:fld id="{F90F0CAA-8740-43ED-9A31-E37F88A8C26B}" type="slidenum">
              <a:rPr lang="en-US" smtClean="0"/>
              <a:t>28</a:t>
            </a:fld>
            <a:endParaRPr lang="en-US" dirty="0"/>
          </a:p>
        </p:txBody>
      </p:sp>
    </p:spTree>
    <p:extLst>
      <p:ext uri="{BB962C8B-B14F-4D97-AF65-F5344CB8AC3E}">
        <p14:creationId xmlns:p14="http://schemas.microsoft.com/office/powerpoint/2010/main" val="3570421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5"/>
          </p:nvPr>
        </p:nvSpPr>
        <p:spPr/>
        <p:txBody>
          <a:bodyPr/>
          <a:lstStyle/>
          <a:p>
            <a:fld id="{F90F0CAA-8740-43ED-9A31-E37F88A8C26B}" type="slidenum">
              <a:rPr lang="en-US" smtClean="0"/>
              <a:t>29</a:t>
            </a:fld>
            <a:endParaRPr lang="en-US" dirty="0"/>
          </a:p>
        </p:txBody>
      </p:sp>
    </p:spTree>
    <p:extLst>
      <p:ext uri="{BB962C8B-B14F-4D97-AF65-F5344CB8AC3E}">
        <p14:creationId xmlns:p14="http://schemas.microsoft.com/office/powerpoint/2010/main" val="2356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3</a:t>
            </a:fld>
            <a:endParaRPr lang="en-US" dirty="0"/>
          </a:p>
        </p:txBody>
      </p:sp>
    </p:spTree>
    <p:extLst>
      <p:ext uri="{BB962C8B-B14F-4D97-AF65-F5344CB8AC3E}">
        <p14:creationId xmlns:p14="http://schemas.microsoft.com/office/powerpoint/2010/main" val="224085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5"/>
          </p:nvPr>
        </p:nvSpPr>
        <p:spPr/>
        <p:txBody>
          <a:bodyPr/>
          <a:lstStyle/>
          <a:p>
            <a:fld id="{F90F0CAA-8740-43ED-9A31-E37F88A8C26B}" type="slidenum">
              <a:rPr lang="en-US" smtClean="0"/>
              <a:t>4</a:t>
            </a:fld>
            <a:endParaRPr lang="en-US" dirty="0"/>
          </a:p>
        </p:txBody>
      </p:sp>
    </p:spTree>
    <p:extLst>
      <p:ext uri="{BB962C8B-B14F-4D97-AF65-F5344CB8AC3E}">
        <p14:creationId xmlns:p14="http://schemas.microsoft.com/office/powerpoint/2010/main" val="343090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F90F0CAA-8740-43ED-9A31-E37F88A8C26B}" type="slidenum">
              <a:rPr lang="en-US" smtClean="0"/>
              <a:t>5</a:t>
            </a:fld>
            <a:endParaRPr lang="en-US" dirty="0"/>
          </a:p>
        </p:txBody>
      </p:sp>
    </p:spTree>
    <p:extLst>
      <p:ext uri="{BB962C8B-B14F-4D97-AF65-F5344CB8AC3E}">
        <p14:creationId xmlns:p14="http://schemas.microsoft.com/office/powerpoint/2010/main" val="75548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6</a:t>
            </a:fld>
            <a:endParaRPr lang="en-US" dirty="0"/>
          </a:p>
        </p:txBody>
      </p:sp>
    </p:spTree>
    <p:extLst>
      <p:ext uri="{BB962C8B-B14F-4D97-AF65-F5344CB8AC3E}">
        <p14:creationId xmlns:p14="http://schemas.microsoft.com/office/powerpoint/2010/main" val="102241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7</a:t>
            </a:fld>
            <a:endParaRPr lang="en-US" dirty="0"/>
          </a:p>
        </p:txBody>
      </p:sp>
    </p:spTree>
    <p:extLst>
      <p:ext uri="{BB962C8B-B14F-4D97-AF65-F5344CB8AC3E}">
        <p14:creationId xmlns:p14="http://schemas.microsoft.com/office/powerpoint/2010/main" val="96473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8</a:t>
            </a:fld>
            <a:endParaRPr lang="en-US" dirty="0"/>
          </a:p>
        </p:txBody>
      </p:sp>
    </p:spTree>
    <p:extLst>
      <p:ext uri="{BB962C8B-B14F-4D97-AF65-F5344CB8AC3E}">
        <p14:creationId xmlns:p14="http://schemas.microsoft.com/office/powerpoint/2010/main" val="402309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F90F0CAA-8740-43ED-9A31-E37F88A8C26B}" type="slidenum">
              <a:rPr lang="en-US" smtClean="0"/>
              <a:t>9</a:t>
            </a:fld>
            <a:endParaRPr lang="en-US" dirty="0"/>
          </a:p>
        </p:txBody>
      </p:sp>
    </p:spTree>
    <p:extLst>
      <p:ext uri="{BB962C8B-B14F-4D97-AF65-F5344CB8AC3E}">
        <p14:creationId xmlns:p14="http://schemas.microsoft.com/office/powerpoint/2010/main" val="2236457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pPr defTabSz="457200"/>
            <a:fld id="{9E505EF7-7898-4554-8D4D-1C9DC698884F}" type="datetime1">
              <a:rPr lang="en-US" smtClean="0">
                <a:solidFill>
                  <a:srgbClr val="FFFFFF"/>
                </a:solidFill>
              </a:rPr>
              <a:t>8/23/2023</a:t>
            </a:fld>
            <a:endParaRPr lang="en-US" dirty="0">
              <a:solidFill>
                <a:srgbClr val="FFFFFF"/>
              </a:solidFill>
            </a:endParaRPr>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69840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726691"/>
            <a:ext cx="8533978" cy="262585"/>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9898" y="4726929"/>
            <a:ext cx="3542102" cy="318790"/>
          </a:xfrm>
          <a:prstGeom prst="rect">
            <a:avLst/>
          </a:prstGeom>
        </p:spPr>
      </p:pic>
      <p:sp>
        <p:nvSpPr>
          <p:cNvPr id="9" name="Rectangle 8"/>
          <p:cNvSpPr/>
          <p:nvPr/>
        </p:nvSpPr>
        <p:spPr bwMode="ltGray">
          <a:xfrm>
            <a:off x="0" y="3073162"/>
            <a:ext cx="8533978"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649897" y="3073162"/>
            <a:ext cx="3542103"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507444" y="3191216"/>
            <a:ext cx="5351023" cy="1265055"/>
          </a:xfrm>
        </p:spPr>
        <p:txBody>
          <a:bodyPr anchor="b">
            <a:noAutofit/>
          </a:bodyPr>
          <a:lstStyle>
            <a:lvl1pPr algn="l">
              <a:defRPr sz="40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507444" y="4877123"/>
            <a:ext cx="8144134" cy="1117687"/>
          </a:xfrm>
        </p:spPr>
        <p:txBody>
          <a:bodyPr>
            <a:norm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507444" y="6204460"/>
            <a:ext cx="2743200" cy="365125"/>
          </a:xfrm>
          <a:prstGeom prst="rect">
            <a:avLst/>
          </a:prstGeom>
        </p:spPr>
        <p:txBody>
          <a:bodyPr/>
          <a:lstStyle>
            <a:lvl1pPr>
              <a:defRPr>
                <a:solidFill>
                  <a:schemeClr val="bg2"/>
                </a:solidFill>
              </a:defRPr>
            </a:lvl1pPr>
          </a:lstStyle>
          <a:p>
            <a:pPr defTabSz="457200"/>
            <a:fld id="{F1D1A363-5068-479F-B8D6-D0040EE715E6}" type="datetime1">
              <a:rPr lang="en-US" smtClean="0"/>
              <a:t>8/23/2023</a:t>
            </a:fld>
            <a:endParaRPr lang="en-US" dirty="0"/>
          </a:p>
        </p:txBody>
      </p:sp>
    </p:spTree>
    <p:extLst>
      <p:ext uri="{BB962C8B-B14F-4D97-AF65-F5344CB8AC3E}">
        <p14:creationId xmlns:p14="http://schemas.microsoft.com/office/powerpoint/2010/main" val="116117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bwMode="ltGray">
          <a:xfrm>
            <a:off x="-1" y="609600"/>
            <a:ext cx="10985501"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pic>
        <p:nvPicPr>
          <p:cNvPr id="12" name="Picture 11" descr="HD-ShadowLon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70240"/>
            <a:ext cx="10985501" cy="321164"/>
          </a:xfrm>
          <a:prstGeom prst="rect">
            <a:avLst/>
          </a:prstGeom>
        </p:spPr>
      </p:pic>
      <p:pic>
        <p:nvPicPr>
          <p:cNvPr id="13" name="Picture 12" descr="HD-ShadowShor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bg2"/>
                </a:solidFill>
              </a:defRPr>
            </a:lvl1pPr>
            <a:lvl2pPr marL="685800" indent="-228600">
              <a:buFont typeface="Wingdings" panose="05000000000000000000" pitchFamily="2" charset="2"/>
              <a:buChar char="§"/>
              <a:defRPr>
                <a:solidFill>
                  <a:schemeClr val="bg2"/>
                </a:solidFill>
              </a:defRPr>
            </a:lvl2pPr>
            <a:lvl3pPr marL="1143000" indent="-228600">
              <a:buFont typeface="Wingdings" panose="05000000000000000000" pitchFamily="2" charset="2"/>
              <a:buChar char="§"/>
              <a:defRPr>
                <a:solidFill>
                  <a:schemeClr val="bg2"/>
                </a:solidFill>
              </a:defRPr>
            </a:lvl3pPr>
            <a:lvl4pPr marL="1600200" indent="-228600">
              <a:buFont typeface="Wingdings" panose="05000000000000000000" pitchFamily="2" charset="2"/>
              <a:buChar char="§"/>
              <a:defRPr>
                <a:solidFill>
                  <a:schemeClr val="bg2"/>
                </a:solidFill>
              </a:defRPr>
            </a:lvl4pPr>
            <a:lvl5pPr marL="2057400" indent="-228600">
              <a:buFont typeface="Wingdings" panose="05000000000000000000" pitchFamily="2" charset="2"/>
              <a:buChar cha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50981" y="5936187"/>
            <a:ext cx="2743200" cy="365125"/>
          </a:xfrm>
          <a:prstGeom prst="rect">
            <a:avLst/>
          </a:prstGeom>
        </p:spPr>
        <p:txBody>
          <a:bodyPr/>
          <a:lstStyle/>
          <a:p>
            <a:pPr defTabSz="457200"/>
            <a:fld id="{46248CE4-6661-4456-9342-B8BB4E520FA3}" type="datetime1">
              <a:rPr lang="en-US" smtClean="0">
                <a:solidFill>
                  <a:srgbClr val="FFFFFF"/>
                </a:solidFill>
              </a:rPr>
              <a:t>8/23/2023</a:t>
            </a:fld>
            <a:endParaRPr lang="en-US" dirty="0">
              <a:solidFill>
                <a:srgbClr val="FFFFFF"/>
              </a:solidFill>
            </a:endParaRPr>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spTree>
    <p:extLst>
      <p:ext uri="{BB962C8B-B14F-4D97-AF65-F5344CB8AC3E}">
        <p14:creationId xmlns:p14="http://schemas.microsoft.com/office/powerpoint/2010/main" val="91588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70240"/>
            <a:ext cx="10985501"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10" name="Rectangle 9"/>
          <p:cNvSpPr/>
          <p:nvPr/>
        </p:nvSpPr>
        <p:spPr bwMode="ltGray">
          <a:xfrm>
            <a:off x="-1" y="609600"/>
            <a:ext cx="10985501"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550981" y="5936187"/>
            <a:ext cx="2743200" cy="365125"/>
          </a:xfrm>
          <a:prstGeom prst="rect">
            <a:avLst/>
          </a:prstGeom>
        </p:spPr>
        <p:txBody>
          <a:bodyPr/>
          <a:lstStyle/>
          <a:p>
            <a:pPr defTabSz="457200"/>
            <a:fld id="{AE9DBFCF-F2BE-4625-9F25-3E91214DC381}" type="datetime1">
              <a:rPr lang="en-US" smtClean="0">
                <a:solidFill>
                  <a:srgbClr val="FFFFFF"/>
                </a:solidFill>
              </a:rPr>
              <a:t>8/23/2023</a:t>
            </a:fld>
            <a:endParaRPr lang="en-US" dirty="0">
              <a:solidFill>
                <a:srgbClr val="FFFFFF"/>
              </a:solidFill>
            </a:endParaRPr>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spTree>
    <p:extLst>
      <p:ext uri="{BB962C8B-B14F-4D97-AF65-F5344CB8AC3E}">
        <p14:creationId xmlns:p14="http://schemas.microsoft.com/office/powerpoint/2010/main" val="397007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HD-ShadowLon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70240"/>
            <a:ext cx="10985501" cy="321164"/>
          </a:xfrm>
          <a:prstGeom prst="rect">
            <a:avLst/>
          </a:prstGeom>
        </p:spPr>
      </p:pic>
      <p:pic>
        <p:nvPicPr>
          <p:cNvPr id="16" name="Picture 15" descr="HD-ShadowShor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17" name="Rectangle 16"/>
          <p:cNvSpPr/>
          <p:nvPr userDrawn="1"/>
        </p:nvSpPr>
        <p:spPr bwMode="ltGray">
          <a:xfrm>
            <a:off x="-1" y="609600"/>
            <a:ext cx="10985501"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lang="en-US" sz="2400" b="1" dirty="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spcBef>
                <a:spcPts val="800"/>
              </a:spcBef>
            </a:pPr>
            <a:endParaRPr lang="en-US" sz="3200" b="1" dirty="0">
              <a:solidFill>
                <a:schemeClr val="accent1"/>
              </a:solidFill>
              <a:latin typeface="+mj-lt"/>
            </a:endParaRP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spcBef>
                <a:spcPts val="800"/>
              </a:spcBef>
            </a:pPr>
            <a:endParaRPr lang="en-US" sz="3200" b="1" dirty="0">
              <a:solidFill>
                <a:schemeClr val="accent1"/>
              </a:solidFill>
              <a:latin typeface="+mj-lt"/>
            </a:endParaRP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550981" y="5936187"/>
            <a:ext cx="2743200" cy="365125"/>
          </a:xfrm>
          <a:prstGeom prst="rect">
            <a:avLst/>
          </a:prstGeom>
        </p:spPr>
        <p:txBody>
          <a:bodyPr/>
          <a:lstStyle/>
          <a:p>
            <a:pPr defTabSz="457200"/>
            <a:fld id="{2F6B633F-1BF6-4044-8D3C-0F7924718E2D}" type="datetime1">
              <a:rPr lang="en-US" smtClean="0">
                <a:solidFill>
                  <a:srgbClr val="FFFFFF"/>
                </a:solidFill>
              </a:rPr>
              <a:t>8/23/2023</a:t>
            </a:fld>
            <a:endParaRPr lang="en-US" dirty="0">
              <a:solidFill>
                <a:srgbClr val="FFFFFF"/>
              </a:solidFill>
            </a:endParaRPr>
          </a:p>
        </p:txBody>
      </p:sp>
      <p:sp>
        <p:nvSpPr>
          <p:cNvPr id="8" name="Footer Placeholder 7"/>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spTree>
    <p:extLst>
      <p:ext uri="{BB962C8B-B14F-4D97-AF65-F5344CB8AC3E}">
        <p14:creationId xmlns:p14="http://schemas.microsoft.com/office/powerpoint/2010/main" val="316526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HD-ShadowLon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70240"/>
            <a:ext cx="10985501" cy="321164"/>
          </a:xfrm>
          <a:prstGeom prst="rect">
            <a:avLst/>
          </a:prstGeom>
        </p:spPr>
      </p:pic>
      <p:pic>
        <p:nvPicPr>
          <p:cNvPr id="12" name="Picture 11" descr="HD-ShadowShor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13" name="Rectangle 12"/>
          <p:cNvSpPr/>
          <p:nvPr userDrawn="1"/>
        </p:nvSpPr>
        <p:spPr bwMode="ltGray">
          <a:xfrm>
            <a:off x="-1" y="609600"/>
            <a:ext cx="10985501"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7550981" y="5936187"/>
            <a:ext cx="2743200" cy="365125"/>
          </a:xfrm>
          <a:prstGeom prst="rect">
            <a:avLst/>
          </a:prstGeom>
        </p:spPr>
        <p:txBody>
          <a:bodyPr/>
          <a:lstStyle/>
          <a:p>
            <a:pPr defTabSz="457200"/>
            <a:fld id="{E554CD4A-0983-4DF8-97FB-97924384E32E}" type="datetime1">
              <a:rPr lang="en-US" smtClean="0">
                <a:solidFill>
                  <a:srgbClr val="FFFFFF"/>
                </a:solidFill>
              </a:rPr>
              <a:t>8/23/2023</a:t>
            </a:fld>
            <a:endParaRPr lang="en-US" dirty="0">
              <a:solidFill>
                <a:srgbClr val="FFFFFF"/>
              </a:solidFill>
            </a:endParaRPr>
          </a:p>
        </p:txBody>
      </p:sp>
      <p:sp>
        <p:nvSpPr>
          <p:cNvPr id="4" name="Footer Placeholder 3"/>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spTree>
    <p:extLst>
      <p:ext uri="{BB962C8B-B14F-4D97-AF65-F5344CB8AC3E}">
        <p14:creationId xmlns:p14="http://schemas.microsoft.com/office/powerpoint/2010/main" val="126613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0981" y="5936187"/>
            <a:ext cx="2743200" cy="365125"/>
          </a:xfrm>
          <a:prstGeom prst="rect">
            <a:avLst/>
          </a:prstGeom>
        </p:spPr>
        <p:txBody>
          <a:bodyPr/>
          <a:lstStyle/>
          <a:p>
            <a:pPr defTabSz="457200"/>
            <a:fld id="{9D468712-F4CD-457D-905C-D2FA85634394}" type="datetime1">
              <a:rPr lang="en-US" smtClean="0">
                <a:solidFill>
                  <a:srgbClr val="FFFFFF"/>
                </a:solidFill>
              </a:rPr>
              <a:t>8/23/2023</a:t>
            </a:fld>
            <a:endParaRPr lang="en-US" dirty="0">
              <a:solidFill>
                <a:srgbClr val="FFFFFF"/>
              </a:solidFill>
            </a:endParaRPr>
          </a:p>
        </p:txBody>
      </p:sp>
      <p:sp>
        <p:nvSpPr>
          <p:cNvPr id="3" name="Footer Placeholder 2"/>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pic>
        <p:nvPicPr>
          <p:cNvPr id="8" name="Picture 7" descr="HD-ShadowShor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9" name="Rectangle 8"/>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spTree>
    <p:extLst>
      <p:ext uri="{BB962C8B-B14F-4D97-AF65-F5344CB8AC3E}">
        <p14:creationId xmlns:p14="http://schemas.microsoft.com/office/powerpoint/2010/main" val="322317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Quot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0981" y="5936187"/>
            <a:ext cx="2743200" cy="365125"/>
          </a:xfrm>
          <a:prstGeom prst="rect">
            <a:avLst/>
          </a:prstGeom>
        </p:spPr>
        <p:txBody>
          <a:bodyPr/>
          <a:lstStyle/>
          <a:p>
            <a:pPr defTabSz="457200"/>
            <a:fld id="{E4513586-FCBD-4EE8-8A5D-156B9308465F}" type="datetime1">
              <a:rPr lang="en-US" smtClean="0">
                <a:solidFill>
                  <a:srgbClr val="FFFFFF"/>
                </a:solidFill>
              </a:rPr>
              <a:t>8/23/2023</a:t>
            </a:fld>
            <a:endParaRPr lang="en-US" dirty="0">
              <a:solidFill>
                <a:srgbClr val="FFFFFF"/>
              </a:solidFill>
            </a:endParaRPr>
          </a:p>
        </p:txBody>
      </p:sp>
      <p:sp>
        <p:nvSpPr>
          <p:cNvPr id="3" name="Footer Placeholder 2"/>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pic>
        <p:nvPicPr>
          <p:cNvPr id="8" name="Picture 7" descr="HD-ShadowShor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9" name="Rectangle 8"/>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p:cNvSpPr txBox="1"/>
          <p:nvPr userDrawn="1"/>
        </p:nvSpPr>
        <p:spPr>
          <a:xfrm>
            <a:off x="11049000" y="444500"/>
            <a:ext cx="1253869" cy="2646878"/>
          </a:xfrm>
          <a:prstGeom prst="rect">
            <a:avLst/>
          </a:prstGeom>
          <a:noFill/>
        </p:spPr>
        <p:txBody>
          <a:bodyPr wrap="none" rtlCol="0">
            <a:spAutoFit/>
          </a:bodyPr>
          <a:lstStyle/>
          <a:p>
            <a:r>
              <a:rPr lang="en-US" sz="16600" dirty="0">
                <a:solidFill>
                  <a:schemeClr val="accent3"/>
                </a:solidFill>
                <a:latin typeface="+mj-lt"/>
              </a:rPr>
              <a:t>“</a:t>
            </a:r>
          </a:p>
        </p:txBody>
      </p:sp>
    </p:spTree>
    <p:extLst>
      <p:ext uri="{BB962C8B-B14F-4D97-AF65-F5344CB8AC3E}">
        <p14:creationId xmlns:p14="http://schemas.microsoft.com/office/powerpoint/2010/main" val="74499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0"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a:fld id="{6D22F896-40B5-4ADD-8801-0D06FADFA095}" type="slidenum">
              <a:rPr lang="en-US" dirty="0">
                <a:solidFill>
                  <a:srgbClr val="FFFFFF">
                    <a:tint val="75000"/>
                  </a:srgbClr>
                </a:solidFill>
              </a:rPr>
              <a:pPr defTabSz="457200"/>
              <a:t>‹#›</a:t>
            </a:fld>
            <a:endParaRPr lang="en-US" dirty="0">
              <a:solidFill>
                <a:srgbClr val="FFFFFF">
                  <a:tint val="75000"/>
                </a:srgbClr>
              </a:solidFill>
            </a:endParaRPr>
          </a:p>
        </p:txBody>
      </p:sp>
    </p:spTree>
    <p:extLst>
      <p:ext uri="{BB962C8B-B14F-4D97-AF65-F5344CB8AC3E}">
        <p14:creationId xmlns:p14="http://schemas.microsoft.com/office/powerpoint/2010/main" val="172037866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 id="2147483674" r:id="rId5"/>
    <p:sldLayoutId id="2147483675" r:id="rId6"/>
    <p:sldLayoutId id="2147483677" r:id="rId7"/>
    <p:sldLayoutId id="2147483678" r:id="rId8"/>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ecure.esd.wa.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esd.wa.gov/unemployment/job-search-requirements#list"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esdorchardstorage.blob.core.windows.net/esdwa/Default/ESDWAGOV/Unemployment/ESD-job-search-log.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sd.wa.gov/unemployment/tip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esd.wa.gov/" TargetMode="External"/><Relationship Id="rId5" Type="http://schemas.openxmlformats.org/officeDocument/2006/relationships/hyperlink" Target="https://esd.wa.gov/unemployment/technical-support" TargetMode="External"/><Relationship Id="rId4" Type="http://schemas.openxmlformats.org/officeDocument/2006/relationships/hyperlink" Target="https://esd.wa.gov/unemployment/weekly-claim-ques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l.gov/general/topic/health-plans/cobra"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wahealthplanfinder.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insurance.wa.gov/cant-afford-coverag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esdorchardstorage.blob.core.windows.net/esdwa/Default/ESDWAGOV/jobs-and-training/CAT_Application.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cmasonplacek@wslc.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eflores@wslc.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emai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mailto:email@wslc.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worksourcewa.com/locato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sdorchardstorage.blob.core.windows.net/esdwa/Default/ESDWAGOV/Unemployment/ESD-job-search-log.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sd.wa.gov/unemployment/basic-eligibility-requirement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esd.wa.gov/unemployment/technical-suppor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esd.wa.gov/unemployment/have-this-information-read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647699" y="5012651"/>
            <a:ext cx="6952313" cy="773551"/>
          </a:xfrm>
          <a:prstGeom prst="rect">
            <a:avLst/>
          </a:prstGeom>
          <a:noFill/>
          <a:ln w="9525">
            <a:noFill/>
            <a:miter lim="800000"/>
            <a:headEnd/>
            <a:tailEnd/>
          </a:ln>
        </p:spPr>
        <p:txBody>
          <a:bodyPr wrap="square" lIns="0" tIns="0" rIns="0" bIns="0">
            <a:noAutofit/>
          </a:bodyPr>
          <a:lstStyle/>
          <a:p>
            <a:r>
              <a:rPr lang="en-US" sz="1400" dirty="0">
                <a:solidFill>
                  <a:schemeClr val="bg2"/>
                </a:solidFill>
                <a:latin typeface="Century Gothic" panose="020B0502020202020204" pitchFamily="34" charset="0"/>
              </a:rPr>
              <a:t>WorkSource is an equal opportunity employer/program. Auxiliary aids and services are available upon request to individuals with disabilities. Washington Relay Service: 711</a:t>
            </a:r>
          </a:p>
        </p:txBody>
      </p:sp>
      <p:sp>
        <p:nvSpPr>
          <p:cNvPr id="4" name="Title 3"/>
          <p:cNvSpPr>
            <a:spLocks noGrp="1"/>
          </p:cNvSpPr>
          <p:nvPr>
            <p:ph type="ctrTitle"/>
          </p:nvPr>
        </p:nvSpPr>
        <p:spPr>
          <a:xfrm>
            <a:off x="521179" y="3337974"/>
            <a:ext cx="8587389" cy="1107719"/>
          </a:xfrm>
        </p:spPr>
        <p:txBody>
          <a:bodyPr/>
          <a:lstStyle/>
          <a:p>
            <a:pPr algn="l"/>
            <a:r>
              <a:rPr lang="en-US" sz="4000" b="1" dirty="0"/>
              <a:t>Layoff Information Session:</a:t>
            </a:r>
            <a:br>
              <a:rPr lang="en-US" sz="4000" dirty="0"/>
            </a:br>
            <a:r>
              <a:rPr lang="en-US" sz="4000" dirty="0"/>
              <a:t>Getting Back to Work</a:t>
            </a:r>
            <a:endParaRPr lang="en-US" sz="4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618" y="3193942"/>
            <a:ext cx="3094182" cy="1291871"/>
          </a:xfrm>
          <a:prstGeom prst="rect">
            <a:avLst/>
          </a:prstGeom>
        </p:spPr>
      </p:pic>
      <p:sp>
        <p:nvSpPr>
          <p:cNvPr id="2" name="Rectangle 1">
            <a:extLst>
              <a:ext uri="{FF2B5EF4-FFF2-40B4-BE49-F238E27FC236}">
                <a16:creationId xmlns:a16="http://schemas.microsoft.com/office/drawing/2014/main" id="{92694E27-31EE-41DA-AA52-310C92073807}"/>
              </a:ext>
            </a:extLst>
          </p:cNvPr>
          <p:cNvSpPr/>
          <p:nvPr/>
        </p:nvSpPr>
        <p:spPr>
          <a:xfrm>
            <a:off x="583525" y="6251002"/>
            <a:ext cx="931718" cy="276999"/>
          </a:xfrm>
          <a:prstGeom prst="rect">
            <a:avLst/>
          </a:prstGeom>
        </p:spPr>
        <p:txBody>
          <a:bodyPr wrap="square">
            <a:spAutoFit/>
          </a:bodyPr>
          <a:lstStyle/>
          <a:p>
            <a:r>
              <a:rPr lang="en-US" sz="1200" b="1" dirty="0">
                <a:solidFill>
                  <a:schemeClr val="bg2"/>
                </a:solidFill>
                <a:latin typeface="Century Gothic" panose="020B0502020202020204" pitchFamily="34" charset="0"/>
              </a:rPr>
              <a:t>8/1/2023</a:t>
            </a:r>
          </a:p>
        </p:txBody>
      </p:sp>
    </p:spTree>
    <p:extLst>
      <p:ext uri="{BB962C8B-B14F-4D97-AF65-F5344CB8AC3E}">
        <p14:creationId xmlns:p14="http://schemas.microsoft.com/office/powerpoint/2010/main" val="319465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53229"/>
            <a:ext cx="9820358" cy="1080937"/>
          </a:xfrm>
        </p:spPr>
        <p:txBody>
          <a:bodyPr>
            <a:noAutofit/>
          </a:bodyPr>
          <a:lstStyle/>
          <a:p>
            <a:r>
              <a:rPr lang="en-US" sz="4000" dirty="0"/>
              <a:t>How to apply by phone</a:t>
            </a:r>
          </a:p>
        </p:txBody>
      </p:sp>
      <p:sp>
        <p:nvSpPr>
          <p:cNvPr id="3" name="Text Placeholder 2"/>
          <p:cNvSpPr>
            <a:spLocks noGrp="1"/>
          </p:cNvSpPr>
          <p:nvPr>
            <p:ph type="body" idx="1"/>
          </p:nvPr>
        </p:nvSpPr>
        <p:spPr>
          <a:xfrm>
            <a:off x="540327" y="2439619"/>
            <a:ext cx="10776857" cy="1080937"/>
          </a:xfrm>
        </p:spPr>
        <p:txBody>
          <a:bodyPr>
            <a:noAutofit/>
          </a:bodyPr>
          <a:lstStyle/>
          <a:p>
            <a:r>
              <a:rPr lang="en-US" sz="3000" dirty="0">
                <a:latin typeface="+mj-lt"/>
              </a:rPr>
              <a:t>You can also file by phone. There are no in-person unemployment offices in Washington State. </a:t>
            </a:r>
            <a:endParaRPr lang="en-US" sz="3000" dirty="0">
              <a:solidFill>
                <a:schemeClr val="accent1"/>
              </a:solidFill>
              <a:latin typeface="+mj-lt"/>
            </a:endParaRPr>
          </a:p>
        </p:txBody>
      </p:sp>
      <p:sp>
        <p:nvSpPr>
          <p:cNvPr id="4" name="Content Placeholder 3"/>
          <p:cNvSpPr>
            <a:spLocks noGrp="1"/>
          </p:cNvSpPr>
          <p:nvPr>
            <p:ph sz="half" idx="2"/>
          </p:nvPr>
        </p:nvSpPr>
        <p:spPr>
          <a:xfrm>
            <a:off x="540327" y="3669476"/>
            <a:ext cx="11130742" cy="2710642"/>
          </a:xfrm>
        </p:spPr>
        <p:txBody>
          <a:bodyPr>
            <a:noAutofit/>
          </a:bodyPr>
          <a:lstStyle/>
          <a:p>
            <a:r>
              <a:rPr lang="en-US" sz="2800" dirty="0">
                <a:solidFill>
                  <a:schemeClr val="bg2"/>
                </a:solidFill>
                <a:latin typeface="+mj-lt"/>
              </a:rPr>
              <a:t>Call </a:t>
            </a:r>
            <a:r>
              <a:rPr lang="en-US" sz="2800" b="1" dirty="0">
                <a:solidFill>
                  <a:schemeClr val="bg2"/>
                </a:solidFill>
                <a:latin typeface="+mj-lt"/>
              </a:rPr>
              <a:t>1-800-318-6022 </a:t>
            </a:r>
            <a:r>
              <a:rPr lang="en-US" sz="2800" dirty="0">
                <a:solidFill>
                  <a:schemeClr val="bg2"/>
                </a:solidFill>
                <a:latin typeface="+mj-lt"/>
              </a:rPr>
              <a:t>between the hours of 8 a.m. to 4 p.m., Monday-Friday. Wait times may be long.</a:t>
            </a:r>
          </a:p>
        </p:txBody>
      </p:sp>
      <p:sp>
        <p:nvSpPr>
          <p:cNvPr id="5" name="Footer Placeholder 4">
            <a:extLst>
              <a:ext uri="{FF2B5EF4-FFF2-40B4-BE49-F238E27FC236}">
                <a16:creationId xmlns:a16="http://schemas.microsoft.com/office/drawing/2014/main" id="{DE0745B7-9405-919F-B11B-0E9FE5E963EF}"/>
              </a:ext>
            </a:extLst>
          </p:cNvPr>
          <p:cNvSpPr>
            <a:spLocks noGrp="1"/>
          </p:cNvSpPr>
          <p:nvPr>
            <p:ph type="ftr" sz="quarter" idx="11"/>
          </p:nvPr>
        </p:nvSpPr>
        <p:spPr/>
        <p:txBody>
          <a:bodyPr/>
          <a:lstStyle/>
          <a:p>
            <a:pPr defTabSz="457200"/>
            <a:r>
              <a:rPr lang="en-US" dirty="0">
                <a:solidFill>
                  <a:schemeClr val="bg1"/>
                </a:solidFill>
                <a:latin typeface="+mj-lt"/>
              </a:rPr>
              <a:t>10</a:t>
            </a:r>
          </a:p>
        </p:txBody>
      </p:sp>
    </p:spTree>
    <p:extLst>
      <p:ext uri="{BB962C8B-B14F-4D97-AF65-F5344CB8AC3E}">
        <p14:creationId xmlns:p14="http://schemas.microsoft.com/office/powerpoint/2010/main" val="3408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0B13-1727-4B69-9B66-B9675039F444}"/>
              </a:ext>
            </a:extLst>
          </p:cNvPr>
          <p:cNvSpPr>
            <a:spLocks noGrp="1"/>
          </p:cNvSpPr>
          <p:nvPr>
            <p:ph type="title"/>
          </p:nvPr>
        </p:nvSpPr>
        <p:spPr/>
        <p:txBody>
          <a:bodyPr/>
          <a:lstStyle/>
          <a:p>
            <a:r>
              <a:rPr lang="en-US" dirty="0"/>
              <a:t>When to file the initial application</a:t>
            </a:r>
          </a:p>
        </p:txBody>
      </p:sp>
      <p:sp>
        <p:nvSpPr>
          <p:cNvPr id="3" name="Content Placeholder 2">
            <a:extLst>
              <a:ext uri="{FF2B5EF4-FFF2-40B4-BE49-F238E27FC236}">
                <a16:creationId xmlns:a16="http://schemas.microsoft.com/office/drawing/2014/main" id="{4CB881E5-D63B-46C8-AAE0-72BAA13F8458}"/>
              </a:ext>
            </a:extLst>
          </p:cNvPr>
          <p:cNvSpPr>
            <a:spLocks noGrp="1"/>
          </p:cNvSpPr>
          <p:nvPr>
            <p:ph idx="1"/>
          </p:nvPr>
        </p:nvSpPr>
        <p:spPr>
          <a:xfrm>
            <a:off x="3933109" y="2582793"/>
            <a:ext cx="6968436" cy="5525096"/>
          </a:xfrm>
        </p:spPr>
        <p:txBody>
          <a:bodyPr>
            <a:normAutofit/>
          </a:bodyPr>
          <a:lstStyle/>
          <a:p>
            <a:endParaRPr lang="en-US" sz="1800" dirty="0"/>
          </a:p>
        </p:txBody>
      </p:sp>
      <p:pic>
        <p:nvPicPr>
          <p:cNvPr id="3074" name="Picture 1">
            <a:extLst>
              <a:ext uri="{FF2B5EF4-FFF2-40B4-BE49-F238E27FC236}">
                <a16:creationId xmlns:a16="http://schemas.microsoft.com/office/drawing/2014/main" id="{02D6E395-8848-3E49-BAF0-766E51B3EF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667"/>
          <a:stretch/>
        </p:blipFill>
        <p:spPr bwMode="auto">
          <a:xfrm>
            <a:off x="-154259" y="2033516"/>
            <a:ext cx="11277599" cy="474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D5FFF6F-1031-6562-80E3-1793DF183540}"/>
              </a:ext>
            </a:extLst>
          </p:cNvPr>
          <p:cNvSpPr>
            <a:spLocks noGrp="1"/>
          </p:cNvSpPr>
          <p:nvPr>
            <p:ph type="ftr" sz="quarter" idx="11"/>
          </p:nvPr>
        </p:nvSpPr>
        <p:spPr/>
        <p:txBody>
          <a:bodyPr/>
          <a:lstStyle/>
          <a:p>
            <a:pPr defTabSz="457200"/>
            <a:r>
              <a:rPr lang="en-US" dirty="0">
                <a:solidFill>
                  <a:schemeClr val="bg1"/>
                </a:solidFill>
                <a:latin typeface="+mj-lt"/>
              </a:rPr>
              <a:t>11</a:t>
            </a:r>
          </a:p>
        </p:txBody>
      </p:sp>
    </p:spTree>
    <p:extLst>
      <p:ext uri="{BB962C8B-B14F-4D97-AF65-F5344CB8AC3E}">
        <p14:creationId xmlns:p14="http://schemas.microsoft.com/office/powerpoint/2010/main" val="55066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53229"/>
            <a:ext cx="9820358" cy="1080937"/>
          </a:xfrm>
        </p:spPr>
        <p:txBody>
          <a:bodyPr>
            <a:normAutofit/>
          </a:bodyPr>
          <a:lstStyle/>
          <a:p>
            <a:r>
              <a:rPr lang="en-US" sz="4000" dirty="0"/>
              <a:t>File weekly for benefits</a:t>
            </a:r>
          </a:p>
        </p:txBody>
      </p:sp>
      <p:sp>
        <p:nvSpPr>
          <p:cNvPr id="3" name="Text Placeholder 2"/>
          <p:cNvSpPr>
            <a:spLocks noGrp="1"/>
          </p:cNvSpPr>
          <p:nvPr>
            <p:ph type="body" idx="1"/>
          </p:nvPr>
        </p:nvSpPr>
        <p:spPr>
          <a:xfrm>
            <a:off x="540327" y="2320596"/>
            <a:ext cx="11405062" cy="498760"/>
          </a:xfrm>
        </p:spPr>
        <p:txBody>
          <a:bodyPr>
            <a:noAutofit/>
          </a:bodyPr>
          <a:lstStyle/>
          <a:p>
            <a:r>
              <a:rPr lang="en-US" sz="3000" dirty="0">
                <a:latin typeface="+mj-lt"/>
              </a:rPr>
              <a:t>File each week (Sunday to Saturday). </a:t>
            </a:r>
            <a:endParaRPr lang="en-US" sz="3000" dirty="0">
              <a:solidFill>
                <a:schemeClr val="accent1"/>
              </a:solidFill>
              <a:latin typeface="+mj-lt"/>
            </a:endParaRPr>
          </a:p>
        </p:txBody>
      </p:sp>
      <p:sp>
        <p:nvSpPr>
          <p:cNvPr id="4" name="Content Placeholder 3"/>
          <p:cNvSpPr>
            <a:spLocks noGrp="1"/>
          </p:cNvSpPr>
          <p:nvPr>
            <p:ph sz="half" idx="2"/>
          </p:nvPr>
        </p:nvSpPr>
        <p:spPr>
          <a:xfrm>
            <a:off x="540327" y="2935751"/>
            <a:ext cx="11130742" cy="2895423"/>
          </a:xfrm>
        </p:spPr>
        <p:txBody>
          <a:bodyPr>
            <a:noAutofit/>
          </a:bodyPr>
          <a:lstStyle/>
          <a:p>
            <a:r>
              <a:rPr lang="en-US" dirty="0">
                <a:solidFill>
                  <a:schemeClr val="bg2"/>
                </a:solidFill>
                <a:latin typeface="+mj-lt"/>
              </a:rPr>
              <a:t>If submitting </a:t>
            </a:r>
            <a:r>
              <a:rPr lang="en-US" dirty="0">
                <a:solidFill>
                  <a:srgbClr val="0070C0"/>
                </a:solidFill>
                <a:latin typeface="+mj-lt"/>
                <a:hlinkClick r:id="rId3">
                  <a:extLst>
                    <a:ext uri="{A12FA001-AC4F-418D-AE19-62706E023703}">
                      <ahyp:hlinkClr xmlns:ahyp="http://schemas.microsoft.com/office/drawing/2018/hyperlinkcolor" val="tx"/>
                    </a:ext>
                  </a:extLst>
                </a:hlinkClick>
              </a:rPr>
              <a:t>online</a:t>
            </a:r>
            <a:r>
              <a:rPr lang="en-US" dirty="0">
                <a:solidFill>
                  <a:schemeClr val="bg2"/>
                </a:solidFill>
                <a:latin typeface="+mj-lt"/>
              </a:rPr>
              <a:t>, file anytime between 12:01 a.m. on Sunday, and 11:59 p.m. Saturday of that same week. </a:t>
            </a:r>
          </a:p>
          <a:p>
            <a:r>
              <a:rPr lang="en-US" dirty="0">
                <a:solidFill>
                  <a:schemeClr val="bg2"/>
                </a:solidFill>
                <a:latin typeface="+mj-lt"/>
              </a:rPr>
              <a:t>If submitting by phone (1-800-318-6022), file anytime between 12:01 a.m. on Sunday, and 4:00 p.m. on Friday (unless Friday is a holiday).</a:t>
            </a:r>
          </a:p>
          <a:p>
            <a:r>
              <a:rPr lang="en-US" dirty="0">
                <a:solidFill>
                  <a:schemeClr val="bg2"/>
                </a:solidFill>
                <a:latin typeface="+mj-lt"/>
              </a:rPr>
              <a:t>If you work or are paid sick/vacation leave, report hours and earnings. </a:t>
            </a:r>
          </a:p>
          <a:p>
            <a:r>
              <a:rPr lang="en-US" dirty="0">
                <a:solidFill>
                  <a:schemeClr val="bg2"/>
                </a:solidFill>
                <a:latin typeface="+mj-lt"/>
              </a:rPr>
              <a:t>If you are eligible, benefits are normally received 2-3 days after claiming for the week.</a:t>
            </a:r>
          </a:p>
          <a:p>
            <a:endParaRPr lang="en-US" dirty="0">
              <a:solidFill>
                <a:schemeClr val="bg2"/>
              </a:solidFill>
            </a:endParaRPr>
          </a:p>
        </p:txBody>
      </p:sp>
      <p:sp>
        <p:nvSpPr>
          <p:cNvPr id="5" name="Footer Placeholder 4">
            <a:extLst>
              <a:ext uri="{FF2B5EF4-FFF2-40B4-BE49-F238E27FC236}">
                <a16:creationId xmlns:a16="http://schemas.microsoft.com/office/drawing/2014/main" id="{49A83692-B5E4-5712-70E5-368BF3D93A75}"/>
              </a:ext>
            </a:extLst>
          </p:cNvPr>
          <p:cNvSpPr>
            <a:spLocks noGrp="1"/>
          </p:cNvSpPr>
          <p:nvPr>
            <p:ph type="ftr" sz="quarter" idx="11"/>
          </p:nvPr>
        </p:nvSpPr>
        <p:spPr/>
        <p:txBody>
          <a:bodyPr/>
          <a:lstStyle/>
          <a:p>
            <a:pPr defTabSz="457200"/>
            <a:r>
              <a:rPr lang="en-US" dirty="0">
                <a:solidFill>
                  <a:schemeClr val="bg1"/>
                </a:solidFill>
                <a:latin typeface="+mj-lt"/>
              </a:rPr>
              <a:t>12</a:t>
            </a:r>
          </a:p>
        </p:txBody>
      </p:sp>
    </p:spTree>
    <p:extLst>
      <p:ext uri="{BB962C8B-B14F-4D97-AF65-F5344CB8AC3E}">
        <p14:creationId xmlns:p14="http://schemas.microsoft.com/office/powerpoint/2010/main" val="274647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276D-1326-9B9F-FDEA-A8669FF1269F}"/>
              </a:ext>
            </a:extLst>
          </p:cNvPr>
          <p:cNvSpPr>
            <a:spLocks noGrp="1"/>
          </p:cNvSpPr>
          <p:nvPr>
            <p:ph type="title"/>
          </p:nvPr>
        </p:nvSpPr>
        <p:spPr/>
        <p:txBody>
          <a:bodyPr/>
          <a:lstStyle/>
          <a:p>
            <a:r>
              <a:rPr lang="en-US" dirty="0"/>
              <a:t>When to file weekly claims</a:t>
            </a:r>
          </a:p>
        </p:txBody>
      </p:sp>
      <p:pic>
        <p:nvPicPr>
          <p:cNvPr id="5" name="Content Placeholder 4" descr="A screenshot of a calendar&#10;&#10;Description automatically generated with low confidence">
            <a:extLst>
              <a:ext uri="{FF2B5EF4-FFF2-40B4-BE49-F238E27FC236}">
                <a16:creationId xmlns:a16="http://schemas.microsoft.com/office/drawing/2014/main" id="{21243CFE-505B-2FE6-0B82-AA3BF9682B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531" y="2001808"/>
            <a:ext cx="9280266" cy="4856192"/>
          </a:xfrm>
        </p:spPr>
      </p:pic>
      <p:sp>
        <p:nvSpPr>
          <p:cNvPr id="3" name="Footer Placeholder 4">
            <a:extLst>
              <a:ext uri="{FF2B5EF4-FFF2-40B4-BE49-F238E27FC236}">
                <a16:creationId xmlns:a16="http://schemas.microsoft.com/office/drawing/2014/main" id="{32E214CD-17CF-48F1-7826-1690CF98FDDC}"/>
              </a:ext>
            </a:extLst>
          </p:cNvPr>
          <p:cNvSpPr>
            <a:spLocks noGrp="1"/>
          </p:cNvSpPr>
          <p:nvPr>
            <p:ph type="ftr" sz="quarter" idx="11"/>
          </p:nvPr>
        </p:nvSpPr>
        <p:spPr>
          <a:xfrm>
            <a:off x="680321" y="5936188"/>
            <a:ext cx="722882" cy="365125"/>
          </a:xfrm>
        </p:spPr>
        <p:txBody>
          <a:bodyPr/>
          <a:lstStyle/>
          <a:p>
            <a:pPr defTabSz="457200"/>
            <a:r>
              <a:rPr lang="en-US" dirty="0">
                <a:solidFill>
                  <a:schemeClr val="bg1"/>
                </a:solidFill>
                <a:latin typeface="+mj-lt"/>
              </a:rPr>
              <a:t>13</a:t>
            </a:r>
          </a:p>
        </p:txBody>
      </p:sp>
    </p:spTree>
    <p:extLst>
      <p:ext uri="{BB962C8B-B14F-4D97-AF65-F5344CB8AC3E}">
        <p14:creationId xmlns:p14="http://schemas.microsoft.com/office/powerpoint/2010/main" val="239777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53229"/>
            <a:ext cx="9820358" cy="1080937"/>
          </a:xfrm>
        </p:spPr>
        <p:txBody>
          <a:bodyPr>
            <a:normAutofit/>
          </a:bodyPr>
          <a:lstStyle/>
          <a:p>
            <a:r>
              <a:rPr lang="en-US" sz="4000" dirty="0"/>
              <a:t>Payment of benefits</a:t>
            </a:r>
          </a:p>
        </p:txBody>
      </p:sp>
      <p:sp>
        <p:nvSpPr>
          <p:cNvPr id="3" name="Text Placeholder 2"/>
          <p:cNvSpPr>
            <a:spLocks noGrp="1"/>
          </p:cNvSpPr>
          <p:nvPr>
            <p:ph type="body" idx="1"/>
          </p:nvPr>
        </p:nvSpPr>
        <p:spPr>
          <a:xfrm>
            <a:off x="540327" y="2424622"/>
            <a:ext cx="10764982" cy="498760"/>
          </a:xfrm>
        </p:spPr>
        <p:txBody>
          <a:bodyPr>
            <a:noAutofit/>
          </a:bodyPr>
          <a:lstStyle/>
          <a:p>
            <a:r>
              <a:rPr lang="en-US" sz="3000" dirty="0">
                <a:latin typeface="+mj-lt"/>
              </a:rPr>
              <a:t>Benefits are paid via direct deposit or VISA debit card.</a:t>
            </a:r>
            <a:endParaRPr lang="en-US" sz="3000" dirty="0">
              <a:solidFill>
                <a:schemeClr val="accent1"/>
              </a:solidFill>
              <a:latin typeface="+mj-lt"/>
            </a:endParaRPr>
          </a:p>
        </p:txBody>
      </p:sp>
      <p:sp>
        <p:nvSpPr>
          <p:cNvPr id="4" name="Content Placeholder 3"/>
          <p:cNvSpPr>
            <a:spLocks noGrp="1"/>
          </p:cNvSpPr>
          <p:nvPr>
            <p:ph sz="half" idx="2"/>
          </p:nvPr>
        </p:nvSpPr>
        <p:spPr>
          <a:xfrm>
            <a:off x="540327" y="2981326"/>
            <a:ext cx="10956175" cy="2909454"/>
          </a:xfrm>
        </p:spPr>
        <p:txBody>
          <a:bodyPr>
            <a:noAutofit/>
          </a:bodyPr>
          <a:lstStyle/>
          <a:p>
            <a:r>
              <a:rPr lang="en-US" dirty="0">
                <a:solidFill>
                  <a:schemeClr val="bg2"/>
                </a:solidFill>
                <a:latin typeface="+mj-lt"/>
              </a:rPr>
              <a:t>If you apply online, you can choose direct deposit or VISA debit card issued by U.S. Bank.</a:t>
            </a:r>
          </a:p>
          <a:p>
            <a:r>
              <a:rPr lang="en-US" dirty="0">
                <a:solidFill>
                  <a:schemeClr val="bg2"/>
                </a:solidFill>
                <a:latin typeface="+mj-lt"/>
              </a:rPr>
              <a:t>If you apply by phone, you will automatically receive a VISA debit card issued by U.S. Bank in 7-10 days. </a:t>
            </a:r>
          </a:p>
          <a:p>
            <a:r>
              <a:rPr lang="en-US" dirty="0">
                <a:solidFill>
                  <a:schemeClr val="bg2"/>
                </a:solidFill>
                <a:latin typeface="+mj-lt"/>
              </a:rPr>
              <a:t>Funds will be deposited electronically and paid out weekly. </a:t>
            </a:r>
          </a:p>
        </p:txBody>
      </p:sp>
      <p:sp>
        <p:nvSpPr>
          <p:cNvPr id="5" name="Footer Placeholder 4">
            <a:extLst>
              <a:ext uri="{FF2B5EF4-FFF2-40B4-BE49-F238E27FC236}">
                <a16:creationId xmlns:a16="http://schemas.microsoft.com/office/drawing/2014/main" id="{637C6285-BA78-ADDD-2704-FEECFB356334}"/>
              </a:ext>
            </a:extLst>
          </p:cNvPr>
          <p:cNvSpPr>
            <a:spLocks noGrp="1"/>
          </p:cNvSpPr>
          <p:nvPr>
            <p:ph type="ftr" sz="quarter" idx="11"/>
          </p:nvPr>
        </p:nvSpPr>
        <p:spPr/>
        <p:txBody>
          <a:bodyPr/>
          <a:lstStyle/>
          <a:p>
            <a:pPr defTabSz="457200"/>
            <a:r>
              <a:rPr lang="en-US" dirty="0">
                <a:solidFill>
                  <a:schemeClr val="bg1"/>
                </a:solidFill>
                <a:latin typeface="+mj-lt"/>
              </a:rPr>
              <a:t>14</a:t>
            </a:r>
          </a:p>
        </p:txBody>
      </p:sp>
    </p:spTree>
    <p:extLst>
      <p:ext uri="{BB962C8B-B14F-4D97-AF65-F5344CB8AC3E}">
        <p14:creationId xmlns:p14="http://schemas.microsoft.com/office/powerpoint/2010/main" val="200718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18" y="753229"/>
            <a:ext cx="9820358" cy="1080937"/>
          </a:xfrm>
        </p:spPr>
        <p:txBody>
          <a:bodyPr>
            <a:normAutofit/>
          </a:bodyPr>
          <a:lstStyle/>
          <a:p>
            <a:r>
              <a:rPr lang="en-US" sz="4000" dirty="0"/>
              <a:t>What income is reportable?</a:t>
            </a:r>
          </a:p>
        </p:txBody>
      </p:sp>
      <p:sp>
        <p:nvSpPr>
          <p:cNvPr id="3" name="Text Placeholder 2"/>
          <p:cNvSpPr>
            <a:spLocks noGrp="1"/>
          </p:cNvSpPr>
          <p:nvPr>
            <p:ph type="body" idx="1"/>
          </p:nvPr>
        </p:nvSpPr>
        <p:spPr>
          <a:xfrm>
            <a:off x="567018" y="2142060"/>
            <a:ext cx="11405062" cy="581198"/>
          </a:xfrm>
        </p:spPr>
        <p:txBody>
          <a:bodyPr>
            <a:noAutofit/>
          </a:bodyPr>
          <a:lstStyle/>
          <a:p>
            <a:r>
              <a:rPr lang="en-US" sz="3000" dirty="0">
                <a:latin typeface="+mj-lt"/>
              </a:rPr>
              <a:t>When being laid off, you need to report: </a:t>
            </a:r>
            <a:endParaRPr lang="en-US" sz="3000" dirty="0">
              <a:solidFill>
                <a:schemeClr val="accent1"/>
              </a:solidFill>
              <a:latin typeface="+mj-lt"/>
            </a:endParaRPr>
          </a:p>
        </p:txBody>
      </p:sp>
      <p:sp>
        <p:nvSpPr>
          <p:cNvPr id="4" name="Content Placeholder 3"/>
          <p:cNvSpPr>
            <a:spLocks noGrp="1"/>
          </p:cNvSpPr>
          <p:nvPr>
            <p:ph sz="half" idx="2"/>
          </p:nvPr>
        </p:nvSpPr>
        <p:spPr>
          <a:xfrm>
            <a:off x="567018" y="2723259"/>
            <a:ext cx="11332284" cy="3190187"/>
          </a:xfrm>
        </p:spPr>
        <p:txBody>
          <a:bodyPr>
            <a:noAutofit/>
          </a:bodyPr>
          <a:lstStyle/>
          <a:p>
            <a:r>
              <a:rPr lang="en-US" sz="2200" dirty="0">
                <a:solidFill>
                  <a:schemeClr val="bg2"/>
                </a:solidFill>
                <a:latin typeface="+mj-lt"/>
              </a:rPr>
              <a:t>Severance pay received over a certain number of weeks. Answer the severance question “yes.” Additional questions will be asked.</a:t>
            </a:r>
          </a:p>
          <a:p>
            <a:r>
              <a:rPr lang="en-US" sz="2200" dirty="0">
                <a:solidFill>
                  <a:schemeClr val="bg2"/>
                </a:solidFill>
                <a:latin typeface="+mj-lt"/>
              </a:rPr>
              <a:t>A lump sum severance package is reportable but may not be deductible. Additional questions will be asked to determine if the pay is deductible or not.</a:t>
            </a:r>
          </a:p>
          <a:p>
            <a:r>
              <a:rPr lang="en-US" sz="2200" dirty="0">
                <a:solidFill>
                  <a:schemeClr val="bg2"/>
                </a:solidFill>
                <a:latin typeface="+mj-lt"/>
              </a:rPr>
              <a:t>Payment for vacation, sick, PTO, or holiday pay connected to the week(s) you are claiming. (If your vacation/sick/PTO is a cash-out, it is </a:t>
            </a:r>
            <a:r>
              <a:rPr lang="en-US" sz="2200" b="1" dirty="0">
                <a:solidFill>
                  <a:schemeClr val="bg2"/>
                </a:solidFill>
                <a:latin typeface="+mj-lt"/>
              </a:rPr>
              <a:t>not</a:t>
            </a:r>
            <a:r>
              <a:rPr lang="en-US" sz="2200" dirty="0">
                <a:solidFill>
                  <a:schemeClr val="bg2"/>
                </a:solidFill>
                <a:latin typeface="+mj-lt"/>
              </a:rPr>
              <a:t> reportable.)</a:t>
            </a:r>
          </a:p>
          <a:p>
            <a:r>
              <a:rPr lang="en-US" sz="2200" dirty="0">
                <a:solidFill>
                  <a:schemeClr val="bg2"/>
                </a:solidFill>
                <a:latin typeface="+mj-lt"/>
              </a:rPr>
              <a:t>A bonus, if connected to the week(s) claimed.</a:t>
            </a:r>
          </a:p>
          <a:p>
            <a:r>
              <a:rPr lang="en-US" sz="2200" dirty="0">
                <a:solidFill>
                  <a:schemeClr val="bg2"/>
                </a:solidFill>
                <a:latin typeface="+mj-lt"/>
              </a:rPr>
              <a:t>You must report any wages and hours worked when filing weekly.</a:t>
            </a:r>
          </a:p>
        </p:txBody>
      </p:sp>
      <p:sp>
        <p:nvSpPr>
          <p:cNvPr id="5" name="Footer Placeholder 4">
            <a:extLst>
              <a:ext uri="{FF2B5EF4-FFF2-40B4-BE49-F238E27FC236}">
                <a16:creationId xmlns:a16="http://schemas.microsoft.com/office/drawing/2014/main" id="{A312D2FA-8AA8-B75F-2D51-B442D9BAE286}"/>
              </a:ext>
            </a:extLst>
          </p:cNvPr>
          <p:cNvSpPr>
            <a:spLocks noGrp="1"/>
          </p:cNvSpPr>
          <p:nvPr>
            <p:ph type="ftr" sz="quarter" idx="11"/>
          </p:nvPr>
        </p:nvSpPr>
        <p:spPr>
          <a:xfrm>
            <a:off x="292698" y="5936188"/>
            <a:ext cx="7258283" cy="365125"/>
          </a:xfrm>
        </p:spPr>
        <p:txBody>
          <a:bodyPr/>
          <a:lstStyle/>
          <a:p>
            <a:pPr defTabSz="457200"/>
            <a:r>
              <a:rPr lang="en-US" dirty="0">
                <a:solidFill>
                  <a:schemeClr val="bg1"/>
                </a:solidFill>
                <a:latin typeface="+mj-lt"/>
              </a:rPr>
              <a:t>15</a:t>
            </a:r>
          </a:p>
        </p:txBody>
      </p:sp>
    </p:spTree>
    <p:extLst>
      <p:ext uri="{BB962C8B-B14F-4D97-AF65-F5344CB8AC3E}">
        <p14:creationId xmlns:p14="http://schemas.microsoft.com/office/powerpoint/2010/main" val="281538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53229"/>
            <a:ext cx="9820358" cy="1080937"/>
          </a:xfrm>
        </p:spPr>
        <p:txBody>
          <a:bodyPr>
            <a:normAutofit/>
          </a:bodyPr>
          <a:lstStyle/>
          <a:p>
            <a:r>
              <a:rPr lang="en-US" sz="4000" dirty="0"/>
              <a:t>How long is my unemployment claim?</a:t>
            </a:r>
          </a:p>
        </p:txBody>
      </p:sp>
      <p:sp>
        <p:nvSpPr>
          <p:cNvPr id="3" name="Text Placeholder 2"/>
          <p:cNvSpPr>
            <a:spLocks noGrp="1"/>
          </p:cNvSpPr>
          <p:nvPr>
            <p:ph type="body" idx="1"/>
          </p:nvPr>
        </p:nvSpPr>
        <p:spPr>
          <a:xfrm>
            <a:off x="540327" y="2096087"/>
            <a:ext cx="10685691" cy="928467"/>
          </a:xfrm>
        </p:spPr>
        <p:txBody>
          <a:bodyPr>
            <a:noAutofit/>
          </a:bodyPr>
          <a:lstStyle/>
          <a:p>
            <a:r>
              <a:rPr lang="en-US" sz="3200" dirty="0">
                <a:solidFill>
                  <a:schemeClr val="accent1">
                    <a:lumMod val="75000"/>
                  </a:schemeClr>
                </a:solidFill>
                <a:latin typeface="+mj-lt"/>
              </a:rPr>
              <a:t>Your claim will be effective on a Sunday and expire one year from that date</a:t>
            </a:r>
            <a:r>
              <a:rPr lang="en-US" sz="3000" dirty="0">
                <a:solidFill>
                  <a:schemeClr val="accent1">
                    <a:lumMod val="75000"/>
                  </a:schemeClr>
                </a:solidFill>
                <a:latin typeface="+mj-lt"/>
              </a:rPr>
              <a:t>.</a:t>
            </a:r>
          </a:p>
        </p:txBody>
      </p:sp>
      <p:sp>
        <p:nvSpPr>
          <p:cNvPr id="4" name="Content Placeholder 3"/>
          <p:cNvSpPr>
            <a:spLocks noGrp="1"/>
          </p:cNvSpPr>
          <p:nvPr>
            <p:ph sz="half" idx="2"/>
          </p:nvPr>
        </p:nvSpPr>
        <p:spPr>
          <a:xfrm>
            <a:off x="540328" y="3096571"/>
            <a:ext cx="10855554" cy="2785025"/>
          </a:xfrm>
        </p:spPr>
        <p:txBody>
          <a:bodyPr>
            <a:noAutofit/>
          </a:bodyPr>
          <a:lstStyle/>
          <a:p>
            <a:r>
              <a:rPr lang="en-US" sz="2300" dirty="0">
                <a:solidFill>
                  <a:schemeClr val="bg2"/>
                </a:solidFill>
                <a:latin typeface="+mj-lt"/>
              </a:rPr>
              <a:t>Typically, an individual has up to 26 weeks of benefits.</a:t>
            </a:r>
          </a:p>
          <a:p>
            <a:r>
              <a:rPr lang="en-US" sz="2300" dirty="0">
                <a:solidFill>
                  <a:schemeClr val="bg2"/>
                </a:solidFill>
                <a:latin typeface="+mj-lt"/>
              </a:rPr>
              <a:t>Your claim will be effective on a Sunday and will expire one year from that date. You have 26 weeks of benefits from the effective date of your claim. </a:t>
            </a:r>
          </a:p>
          <a:p>
            <a:r>
              <a:rPr lang="en-US" sz="2300" dirty="0">
                <a:solidFill>
                  <a:schemeClr val="bg2"/>
                </a:solidFill>
                <a:latin typeface="+mj-lt"/>
              </a:rPr>
              <a:t>You do not have to use the weeks of benefits consecutively. </a:t>
            </a:r>
          </a:p>
          <a:p>
            <a:r>
              <a:rPr lang="en-US" sz="2300" dirty="0">
                <a:solidFill>
                  <a:schemeClr val="bg2"/>
                </a:solidFill>
                <a:latin typeface="+mj-lt"/>
              </a:rPr>
              <a:t>You can stop claiming at any time, and you can restart at any time before the claim expires.</a:t>
            </a:r>
          </a:p>
        </p:txBody>
      </p:sp>
      <p:sp>
        <p:nvSpPr>
          <p:cNvPr id="5" name="Footer Placeholder 4">
            <a:extLst>
              <a:ext uri="{FF2B5EF4-FFF2-40B4-BE49-F238E27FC236}">
                <a16:creationId xmlns:a16="http://schemas.microsoft.com/office/drawing/2014/main" id="{5E3C29BC-21E9-5FE3-EC4D-6DEFB981C466}"/>
              </a:ext>
            </a:extLst>
          </p:cNvPr>
          <p:cNvSpPr>
            <a:spLocks noGrp="1"/>
          </p:cNvSpPr>
          <p:nvPr>
            <p:ph type="ftr" sz="quarter" idx="11"/>
          </p:nvPr>
        </p:nvSpPr>
        <p:spPr/>
        <p:txBody>
          <a:bodyPr/>
          <a:lstStyle/>
          <a:p>
            <a:pPr defTabSz="457200"/>
            <a:r>
              <a:rPr lang="en-US" dirty="0">
                <a:solidFill>
                  <a:schemeClr val="bg1"/>
                </a:solidFill>
                <a:latin typeface="+mj-lt"/>
              </a:rPr>
              <a:t>16</a:t>
            </a:r>
          </a:p>
        </p:txBody>
      </p:sp>
    </p:spTree>
    <p:extLst>
      <p:ext uri="{BB962C8B-B14F-4D97-AF65-F5344CB8AC3E}">
        <p14:creationId xmlns:p14="http://schemas.microsoft.com/office/powerpoint/2010/main" val="4021995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53229"/>
            <a:ext cx="9820358" cy="1080937"/>
          </a:xfrm>
        </p:spPr>
        <p:txBody>
          <a:bodyPr>
            <a:normAutofit/>
          </a:bodyPr>
          <a:lstStyle/>
          <a:p>
            <a:r>
              <a:rPr lang="en-US" sz="4000" dirty="0"/>
              <a:t>Job search is required!</a:t>
            </a:r>
          </a:p>
        </p:txBody>
      </p:sp>
      <p:sp>
        <p:nvSpPr>
          <p:cNvPr id="3" name="Text Placeholder 2"/>
          <p:cNvSpPr>
            <a:spLocks noGrp="1"/>
          </p:cNvSpPr>
          <p:nvPr>
            <p:ph type="body" idx="1"/>
          </p:nvPr>
        </p:nvSpPr>
        <p:spPr>
          <a:xfrm>
            <a:off x="540327" y="2708922"/>
            <a:ext cx="10764982" cy="498760"/>
          </a:xfrm>
        </p:spPr>
        <p:txBody>
          <a:bodyPr>
            <a:noAutofit/>
          </a:bodyPr>
          <a:lstStyle/>
          <a:p>
            <a:r>
              <a:rPr lang="en-US" sz="3200" dirty="0">
                <a:solidFill>
                  <a:schemeClr val="accent1">
                    <a:lumMod val="75000"/>
                  </a:schemeClr>
                </a:solidFill>
                <a:latin typeface="+mj-lt"/>
              </a:rPr>
              <a:t>While receiving unemployment benefits, you must search for work and keep a job search log</a:t>
            </a:r>
            <a:r>
              <a:rPr lang="en-US" sz="3000" dirty="0">
                <a:solidFill>
                  <a:schemeClr val="accent1">
                    <a:lumMod val="75000"/>
                  </a:schemeClr>
                </a:solidFill>
                <a:latin typeface="+mj-lt"/>
              </a:rPr>
              <a:t>.</a:t>
            </a:r>
          </a:p>
        </p:txBody>
      </p:sp>
      <p:sp>
        <p:nvSpPr>
          <p:cNvPr id="4" name="Content Placeholder 3"/>
          <p:cNvSpPr>
            <a:spLocks noGrp="1"/>
          </p:cNvSpPr>
          <p:nvPr>
            <p:ph sz="half" idx="2"/>
          </p:nvPr>
        </p:nvSpPr>
        <p:spPr>
          <a:xfrm>
            <a:off x="540327" y="3292520"/>
            <a:ext cx="10956175" cy="2461780"/>
          </a:xfrm>
        </p:spPr>
        <p:txBody>
          <a:bodyPr>
            <a:noAutofit/>
          </a:bodyPr>
          <a:lstStyle/>
          <a:p>
            <a:r>
              <a:rPr lang="en-US" dirty="0">
                <a:solidFill>
                  <a:schemeClr val="bg2"/>
                </a:solidFill>
                <a:latin typeface="+mj-lt"/>
              </a:rPr>
              <a:t>Benefits are limited in duration and require three documented </a:t>
            </a:r>
            <a:r>
              <a:rPr lang="en-US" dirty="0">
                <a:solidFill>
                  <a:schemeClr val="bg2"/>
                </a:solidFill>
                <a:latin typeface="+mj-lt"/>
                <a:hlinkClick r:id="rId3"/>
              </a:rPr>
              <a:t>job searches per week</a:t>
            </a:r>
            <a:r>
              <a:rPr lang="en-US" dirty="0">
                <a:solidFill>
                  <a:schemeClr val="bg2"/>
                </a:solidFill>
                <a:latin typeface="+mj-lt"/>
              </a:rPr>
              <a:t>. </a:t>
            </a:r>
          </a:p>
          <a:p>
            <a:r>
              <a:rPr lang="en-US" dirty="0">
                <a:solidFill>
                  <a:schemeClr val="bg2"/>
                </a:solidFill>
                <a:latin typeface="+mj-lt"/>
              </a:rPr>
              <a:t>You are required to maintain a record of your activities each week. </a:t>
            </a:r>
            <a:r>
              <a:rPr lang="en-US" dirty="0">
                <a:solidFill>
                  <a:schemeClr val="bg2"/>
                </a:solidFill>
                <a:latin typeface="+mj-lt"/>
                <a:hlinkClick r:id="rId4"/>
              </a:rPr>
              <a:t>Download a job search log</a:t>
            </a:r>
            <a:r>
              <a:rPr lang="en-US" dirty="0">
                <a:solidFill>
                  <a:schemeClr val="bg2"/>
                </a:solidFill>
                <a:latin typeface="+mj-lt"/>
              </a:rPr>
              <a:t> or make your own list. A Claims Specialist may ask you to provide this information. Keep this log for 30 days after your claim has ended.</a:t>
            </a:r>
          </a:p>
          <a:p>
            <a:endParaRPr lang="en-US" dirty="0">
              <a:solidFill>
                <a:schemeClr val="bg2"/>
              </a:solidFill>
              <a:latin typeface="+mj-lt"/>
            </a:endParaRPr>
          </a:p>
        </p:txBody>
      </p:sp>
      <p:sp>
        <p:nvSpPr>
          <p:cNvPr id="5" name="Footer Placeholder 4">
            <a:extLst>
              <a:ext uri="{FF2B5EF4-FFF2-40B4-BE49-F238E27FC236}">
                <a16:creationId xmlns:a16="http://schemas.microsoft.com/office/drawing/2014/main" id="{3A48ED13-3CE4-993A-F62B-39996615936D}"/>
              </a:ext>
            </a:extLst>
          </p:cNvPr>
          <p:cNvSpPr>
            <a:spLocks noGrp="1"/>
          </p:cNvSpPr>
          <p:nvPr>
            <p:ph type="ftr" sz="quarter" idx="11"/>
          </p:nvPr>
        </p:nvSpPr>
        <p:spPr/>
        <p:txBody>
          <a:bodyPr/>
          <a:lstStyle/>
          <a:p>
            <a:pPr defTabSz="457200"/>
            <a:r>
              <a:rPr lang="en-US" dirty="0">
                <a:solidFill>
                  <a:schemeClr val="bg1"/>
                </a:solidFill>
                <a:latin typeface="+mj-lt"/>
              </a:rPr>
              <a:t>17</a:t>
            </a:r>
          </a:p>
        </p:txBody>
      </p:sp>
    </p:spTree>
    <p:extLst>
      <p:ext uri="{BB962C8B-B14F-4D97-AF65-F5344CB8AC3E}">
        <p14:creationId xmlns:p14="http://schemas.microsoft.com/office/powerpoint/2010/main" val="3044314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3689-323E-4682-9E8D-983BA7F06EB0}"/>
              </a:ext>
            </a:extLst>
          </p:cNvPr>
          <p:cNvSpPr>
            <a:spLocks noGrp="1"/>
          </p:cNvSpPr>
          <p:nvPr>
            <p:ph type="title"/>
          </p:nvPr>
        </p:nvSpPr>
        <p:spPr/>
        <p:txBody>
          <a:bodyPr/>
          <a:lstStyle/>
          <a:p>
            <a:r>
              <a:rPr lang="en-US" dirty="0"/>
              <a:t>Job search log</a:t>
            </a:r>
          </a:p>
        </p:txBody>
      </p:sp>
      <p:sp>
        <p:nvSpPr>
          <p:cNvPr id="3" name="Footer Placeholder 2">
            <a:extLst>
              <a:ext uri="{FF2B5EF4-FFF2-40B4-BE49-F238E27FC236}">
                <a16:creationId xmlns:a16="http://schemas.microsoft.com/office/drawing/2014/main" id="{8D0F190C-0EF4-4826-6A75-09D6699D7CE1}"/>
              </a:ext>
            </a:extLst>
          </p:cNvPr>
          <p:cNvSpPr>
            <a:spLocks noGrp="1"/>
          </p:cNvSpPr>
          <p:nvPr>
            <p:ph type="ftr" sz="quarter" idx="11"/>
          </p:nvPr>
        </p:nvSpPr>
        <p:spPr>
          <a:xfrm>
            <a:off x="520505" y="5936188"/>
            <a:ext cx="7030476" cy="365125"/>
          </a:xfrm>
        </p:spPr>
        <p:txBody>
          <a:bodyPr/>
          <a:lstStyle/>
          <a:p>
            <a:pPr defTabSz="457200"/>
            <a:r>
              <a:rPr lang="en-US" dirty="0">
                <a:solidFill>
                  <a:schemeClr val="bg1"/>
                </a:solidFill>
                <a:latin typeface="+mj-lt"/>
              </a:rPr>
              <a:t>18</a:t>
            </a:r>
          </a:p>
        </p:txBody>
      </p:sp>
      <p:pic>
        <p:nvPicPr>
          <p:cNvPr id="7" name="Picture 6">
            <a:extLst>
              <a:ext uri="{FF2B5EF4-FFF2-40B4-BE49-F238E27FC236}">
                <a16:creationId xmlns:a16="http://schemas.microsoft.com/office/drawing/2014/main" id="{FF4ED413-2314-8B8E-AFE3-45678BD6DB96}"/>
              </a:ext>
            </a:extLst>
          </p:cNvPr>
          <p:cNvPicPr>
            <a:picLocks noChangeAspect="1"/>
          </p:cNvPicPr>
          <p:nvPr/>
        </p:nvPicPr>
        <p:blipFill rotWithShape="1">
          <a:blip r:embed="rId3"/>
          <a:srcRect b="30130"/>
          <a:stretch/>
        </p:blipFill>
        <p:spPr>
          <a:xfrm>
            <a:off x="1086101" y="2055568"/>
            <a:ext cx="9712360" cy="4791694"/>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67990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53229"/>
            <a:ext cx="9820358" cy="1080937"/>
          </a:xfrm>
        </p:spPr>
        <p:txBody>
          <a:bodyPr/>
          <a:lstStyle/>
          <a:p>
            <a:r>
              <a:rPr lang="en-US" dirty="0"/>
              <a:t>Additional assistance</a:t>
            </a:r>
          </a:p>
        </p:txBody>
      </p:sp>
      <p:sp>
        <p:nvSpPr>
          <p:cNvPr id="3" name="Text Placeholder 2"/>
          <p:cNvSpPr>
            <a:spLocks noGrp="1"/>
          </p:cNvSpPr>
          <p:nvPr>
            <p:ph type="body" idx="1"/>
          </p:nvPr>
        </p:nvSpPr>
        <p:spPr>
          <a:xfrm>
            <a:off x="540327" y="2791733"/>
            <a:ext cx="10764982" cy="498760"/>
          </a:xfrm>
        </p:spPr>
        <p:txBody>
          <a:bodyPr>
            <a:noAutofit/>
          </a:bodyPr>
          <a:lstStyle/>
          <a:p>
            <a:r>
              <a:rPr lang="en-US" sz="3000" dirty="0">
                <a:latin typeface="+mj-lt"/>
              </a:rPr>
              <a:t>There is helpful information on the Washington Employment Security Department website:</a:t>
            </a:r>
            <a:endParaRPr lang="en-US" sz="3000" dirty="0">
              <a:solidFill>
                <a:schemeClr val="accent1"/>
              </a:solidFill>
              <a:latin typeface="+mj-lt"/>
            </a:endParaRPr>
          </a:p>
        </p:txBody>
      </p:sp>
      <p:sp>
        <p:nvSpPr>
          <p:cNvPr id="4" name="Content Placeholder 3"/>
          <p:cNvSpPr>
            <a:spLocks noGrp="1"/>
          </p:cNvSpPr>
          <p:nvPr>
            <p:ph sz="half" idx="2"/>
          </p:nvPr>
        </p:nvSpPr>
        <p:spPr>
          <a:xfrm>
            <a:off x="540327" y="3429000"/>
            <a:ext cx="10956175" cy="2823688"/>
          </a:xfrm>
        </p:spPr>
        <p:txBody>
          <a:bodyPr>
            <a:noAutofit/>
          </a:bodyPr>
          <a:lstStyle/>
          <a:p>
            <a:r>
              <a:rPr lang="en-US" dirty="0">
                <a:solidFill>
                  <a:schemeClr val="bg2"/>
                </a:solidFill>
                <a:latin typeface="+mj-lt"/>
              </a:rPr>
              <a:t>Tips to avoid delays: </a:t>
            </a:r>
            <a:r>
              <a:rPr lang="en-US" dirty="0">
                <a:solidFill>
                  <a:schemeClr val="bg2"/>
                </a:solidFill>
                <a:latin typeface="+mj-lt"/>
                <a:hlinkClick r:id="rId3"/>
              </a:rPr>
              <a:t>https://esd.wa.gov/unemployment/tips</a:t>
            </a:r>
            <a:endParaRPr lang="en-US" dirty="0">
              <a:solidFill>
                <a:schemeClr val="bg2"/>
              </a:solidFill>
              <a:latin typeface="+mj-lt"/>
            </a:endParaRPr>
          </a:p>
          <a:p>
            <a:r>
              <a:rPr lang="en-US" dirty="0">
                <a:solidFill>
                  <a:schemeClr val="bg2"/>
                </a:solidFill>
                <a:latin typeface="+mj-lt"/>
              </a:rPr>
              <a:t>Submitting a weekly claim: </a:t>
            </a:r>
            <a:r>
              <a:rPr lang="en-US" dirty="0">
                <a:solidFill>
                  <a:schemeClr val="bg2"/>
                </a:solidFill>
                <a:latin typeface="+mj-lt"/>
                <a:hlinkClick r:id="rId4"/>
              </a:rPr>
              <a:t>https://esd.wa.gov/unemployment/weekly-claim-questions</a:t>
            </a:r>
            <a:endParaRPr lang="en-US" dirty="0">
              <a:solidFill>
                <a:schemeClr val="bg2"/>
              </a:solidFill>
              <a:latin typeface="+mj-lt"/>
            </a:endParaRPr>
          </a:p>
          <a:p>
            <a:r>
              <a:rPr lang="en-US" dirty="0">
                <a:solidFill>
                  <a:schemeClr val="bg2"/>
                </a:solidFill>
                <a:latin typeface="+mj-lt"/>
              </a:rPr>
              <a:t>eServices: </a:t>
            </a:r>
            <a:r>
              <a:rPr lang="en-US" dirty="0">
                <a:solidFill>
                  <a:schemeClr val="bg2"/>
                </a:solidFill>
                <a:latin typeface="+mj-lt"/>
                <a:hlinkClick r:id="rId5"/>
              </a:rPr>
              <a:t>https://esd.wa.gov/unemployment/technical-support </a:t>
            </a:r>
            <a:endParaRPr lang="en-US" dirty="0">
              <a:solidFill>
                <a:schemeClr val="bg2"/>
              </a:solidFill>
              <a:latin typeface="+mj-lt"/>
            </a:endParaRPr>
          </a:p>
          <a:p>
            <a:r>
              <a:rPr lang="en-US" dirty="0">
                <a:solidFill>
                  <a:schemeClr val="bg2"/>
                </a:solidFill>
                <a:latin typeface="+mj-lt"/>
              </a:rPr>
              <a:t>All information can be found at: </a:t>
            </a:r>
            <a:r>
              <a:rPr lang="en-US" dirty="0">
                <a:solidFill>
                  <a:schemeClr val="bg2"/>
                </a:solidFill>
                <a:latin typeface="+mj-lt"/>
                <a:hlinkClick r:id="rId6"/>
              </a:rPr>
              <a:t>https://esd.wa.gov</a:t>
            </a:r>
            <a:endParaRPr lang="en-US" dirty="0">
              <a:solidFill>
                <a:schemeClr val="bg2"/>
              </a:solidFill>
              <a:latin typeface="+mj-lt"/>
            </a:endParaRPr>
          </a:p>
          <a:p>
            <a:endParaRPr lang="en-US" dirty="0">
              <a:solidFill>
                <a:schemeClr val="bg2"/>
              </a:solidFill>
              <a:latin typeface="+mj-lt"/>
            </a:endParaRPr>
          </a:p>
        </p:txBody>
      </p:sp>
      <p:sp>
        <p:nvSpPr>
          <p:cNvPr id="5" name="Footer Placeholder 4">
            <a:extLst>
              <a:ext uri="{FF2B5EF4-FFF2-40B4-BE49-F238E27FC236}">
                <a16:creationId xmlns:a16="http://schemas.microsoft.com/office/drawing/2014/main" id="{A5B89AEE-43A6-F427-E5EC-93EA59C3C3EF}"/>
              </a:ext>
            </a:extLst>
          </p:cNvPr>
          <p:cNvSpPr>
            <a:spLocks noGrp="1"/>
          </p:cNvSpPr>
          <p:nvPr>
            <p:ph type="ftr" sz="quarter" idx="11"/>
          </p:nvPr>
        </p:nvSpPr>
        <p:spPr/>
        <p:txBody>
          <a:bodyPr/>
          <a:lstStyle/>
          <a:p>
            <a:pPr defTabSz="457200"/>
            <a:r>
              <a:rPr lang="en-US" dirty="0">
                <a:solidFill>
                  <a:schemeClr val="bg1"/>
                </a:solidFill>
                <a:latin typeface="+mj-lt"/>
              </a:rPr>
              <a:t>19</a:t>
            </a:r>
          </a:p>
        </p:txBody>
      </p:sp>
    </p:spTree>
    <p:extLst>
      <p:ext uri="{BB962C8B-B14F-4D97-AF65-F5344CB8AC3E}">
        <p14:creationId xmlns:p14="http://schemas.microsoft.com/office/powerpoint/2010/main" val="230349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DEFA-4D42-477C-80E6-26258C4FBA7D}"/>
              </a:ext>
            </a:extLst>
          </p:cNvPr>
          <p:cNvSpPr>
            <a:spLocks noGrp="1"/>
          </p:cNvSpPr>
          <p:nvPr>
            <p:ph type="title"/>
          </p:nvPr>
        </p:nvSpPr>
        <p:spPr/>
        <p:txBody>
          <a:bodyPr>
            <a:normAutofit/>
          </a:bodyPr>
          <a:lstStyle/>
          <a:p>
            <a:r>
              <a:rPr lang="en-US" dirty="0"/>
              <a:t>Welcome</a:t>
            </a:r>
          </a:p>
        </p:txBody>
      </p:sp>
      <p:sp>
        <p:nvSpPr>
          <p:cNvPr id="3" name="Content Placeholder 2">
            <a:extLst>
              <a:ext uri="{FF2B5EF4-FFF2-40B4-BE49-F238E27FC236}">
                <a16:creationId xmlns:a16="http://schemas.microsoft.com/office/drawing/2014/main" id="{29D59497-FFD1-43D5-AC7C-9BCCC2F768CE}"/>
              </a:ext>
            </a:extLst>
          </p:cNvPr>
          <p:cNvSpPr>
            <a:spLocks noGrp="1"/>
          </p:cNvSpPr>
          <p:nvPr>
            <p:ph idx="1"/>
          </p:nvPr>
        </p:nvSpPr>
        <p:spPr>
          <a:xfrm>
            <a:off x="680321" y="2473376"/>
            <a:ext cx="10277489" cy="3282847"/>
          </a:xfrm>
        </p:spPr>
        <p:txBody>
          <a:bodyPr>
            <a:noAutofit/>
          </a:bodyPr>
          <a:lstStyle/>
          <a:p>
            <a:pPr marL="0" indent="0">
              <a:lnSpc>
                <a:spcPct val="100000"/>
              </a:lnSpc>
              <a:buNone/>
            </a:pPr>
            <a:r>
              <a:rPr lang="en-US" dirty="0">
                <a:latin typeface="+mj-lt"/>
              </a:rPr>
              <a:t>This is an interactive presentation. We are here to share valuable information and to answer any questions you may have. Please feel free to utilize the two methods below:  </a:t>
            </a:r>
            <a:endParaRPr lang="en-US" b="1" dirty="0">
              <a:latin typeface="+mj-lt"/>
            </a:endParaRPr>
          </a:p>
          <a:p>
            <a:pPr lvl="1">
              <a:lnSpc>
                <a:spcPct val="100000"/>
              </a:lnSpc>
            </a:pPr>
            <a:r>
              <a:rPr lang="en-US" sz="2400" b="1" dirty="0">
                <a:latin typeface="+mj-lt"/>
              </a:rPr>
              <a:t>During and/or after the presentation, </a:t>
            </a:r>
            <a:r>
              <a:rPr lang="en-US" sz="2400" dirty="0">
                <a:latin typeface="+mj-lt"/>
              </a:rPr>
              <a:t>please direct questions to the </a:t>
            </a:r>
            <a:r>
              <a:rPr lang="en-US" sz="2400" b="1" dirty="0">
                <a:latin typeface="+mj-lt"/>
              </a:rPr>
              <a:t>Q&amp;A box.</a:t>
            </a:r>
            <a:r>
              <a:rPr lang="en-US" sz="2400" dirty="0">
                <a:latin typeface="+mj-lt"/>
              </a:rPr>
              <a:t> Refer to the panelist by name or subject if possible. Please do not direct questions to the host. </a:t>
            </a:r>
          </a:p>
          <a:p>
            <a:pPr lvl="1">
              <a:lnSpc>
                <a:spcPct val="100000"/>
              </a:lnSpc>
            </a:pPr>
            <a:r>
              <a:rPr lang="en-US" sz="2400" dirty="0">
                <a:latin typeface="+mj-lt"/>
              </a:rPr>
              <a:t>Use the “</a:t>
            </a:r>
            <a:r>
              <a:rPr lang="en-US" sz="2400" b="1" dirty="0">
                <a:latin typeface="+mj-lt"/>
              </a:rPr>
              <a:t>Raise Hand</a:t>
            </a:r>
            <a:r>
              <a:rPr lang="en-US" sz="2400" dirty="0">
                <a:latin typeface="+mj-lt"/>
              </a:rPr>
              <a:t>” feature. Please remember to put your hand down after your question has been answered.</a:t>
            </a:r>
          </a:p>
        </p:txBody>
      </p:sp>
      <p:sp>
        <p:nvSpPr>
          <p:cNvPr id="4" name="Footer Placeholder 3">
            <a:extLst>
              <a:ext uri="{FF2B5EF4-FFF2-40B4-BE49-F238E27FC236}">
                <a16:creationId xmlns:a16="http://schemas.microsoft.com/office/drawing/2014/main" id="{8804B065-2463-9F4A-56AC-4ADD2B4CA8DD}"/>
              </a:ext>
            </a:extLst>
          </p:cNvPr>
          <p:cNvSpPr>
            <a:spLocks noGrp="1"/>
          </p:cNvSpPr>
          <p:nvPr>
            <p:ph type="ftr" sz="quarter" idx="11"/>
          </p:nvPr>
        </p:nvSpPr>
        <p:spPr/>
        <p:txBody>
          <a:bodyPr/>
          <a:lstStyle/>
          <a:p>
            <a:pPr defTabSz="457200"/>
            <a:r>
              <a:rPr lang="en-US" dirty="0">
                <a:solidFill>
                  <a:schemeClr val="bg1"/>
                </a:solidFill>
                <a:latin typeface="+mj-lt"/>
              </a:rPr>
              <a:t>2</a:t>
            </a:r>
          </a:p>
        </p:txBody>
      </p:sp>
    </p:spTree>
    <p:extLst>
      <p:ext uri="{BB962C8B-B14F-4D97-AF65-F5344CB8AC3E}">
        <p14:creationId xmlns:p14="http://schemas.microsoft.com/office/powerpoint/2010/main" val="69214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787734"/>
            <a:ext cx="10289209" cy="1075572"/>
          </a:xfrm>
        </p:spPr>
        <p:txBody>
          <a:bodyPr>
            <a:noAutofit/>
          </a:bodyPr>
          <a:lstStyle/>
          <a:p>
            <a:r>
              <a:rPr lang="en-US" sz="4000" dirty="0"/>
              <a:t>Health insurance</a:t>
            </a:r>
          </a:p>
        </p:txBody>
      </p:sp>
      <p:sp>
        <p:nvSpPr>
          <p:cNvPr id="3" name="Content Placeholder 2"/>
          <p:cNvSpPr>
            <a:spLocks noGrp="1"/>
          </p:cNvSpPr>
          <p:nvPr>
            <p:ph idx="1"/>
          </p:nvPr>
        </p:nvSpPr>
        <p:spPr>
          <a:xfrm>
            <a:off x="525658" y="2562293"/>
            <a:ext cx="10747393" cy="3373896"/>
          </a:xfrm>
        </p:spPr>
        <p:txBody>
          <a:bodyPr>
            <a:noAutofit/>
          </a:bodyPr>
          <a:lstStyle/>
          <a:p>
            <a:pPr lvl="0">
              <a:lnSpc>
                <a:spcPct val="100000"/>
              </a:lnSpc>
              <a:spcBef>
                <a:spcPts val="0"/>
              </a:spcBef>
              <a:spcAft>
                <a:spcPts val="1200"/>
              </a:spcAft>
              <a:buSzPts val="2000"/>
            </a:pPr>
            <a:r>
              <a:rPr lang="en-US" sz="2150" b="1" dirty="0">
                <a:latin typeface="+mj-lt"/>
              </a:rPr>
              <a:t>COBRA</a:t>
            </a:r>
            <a:r>
              <a:rPr lang="en-US" sz="2150" dirty="0">
                <a:latin typeface="+mj-lt"/>
              </a:rPr>
              <a:t> allows you and your immediate family to stay on an employer-sponsored health plan under certain circumstances; however, coverage can be expensive. Visit </a:t>
            </a:r>
            <a:r>
              <a:rPr lang="en-US" sz="2150" dirty="0">
                <a:latin typeface="+mj-lt"/>
                <a:hlinkClick r:id="rId3"/>
              </a:rPr>
              <a:t>https://www.dol.gov/general/topic/health-plans/cobra</a:t>
            </a:r>
            <a:endParaRPr lang="en-US" sz="2150" dirty="0">
              <a:latin typeface="+mj-lt"/>
            </a:endParaRPr>
          </a:p>
          <a:p>
            <a:pPr lvl="0">
              <a:lnSpc>
                <a:spcPct val="100000"/>
              </a:lnSpc>
              <a:spcBef>
                <a:spcPts val="0"/>
              </a:spcBef>
              <a:spcAft>
                <a:spcPts val="1200"/>
              </a:spcAft>
              <a:buSzPts val="2000"/>
            </a:pPr>
            <a:r>
              <a:rPr lang="en-US" sz="2150" dirty="0">
                <a:latin typeface="+mj-lt"/>
              </a:rPr>
              <a:t>The </a:t>
            </a:r>
            <a:r>
              <a:rPr lang="en-US" sz="2150" b="1" dirty="0">
                <a:latin typeface="+mj-lt"/>
              </a:rPr>
              <a:t>Health Benefit Exchange </a:t>
            </a:r>
            <a:r>
              <a:rPr lang="en-US" sz="2150" dirty="0">
                <a:latin typeface="+mj-lt"/>
              </a:rPr>
              <a:t>offers access to affordable insurance plans for all and your lay-off is a “life change” that qualifies you for out-of-cycle enrollment. Visit </a:t>
            </a:r>
            <a:r>
              <a:rPr lang="en-US" sz="2150" dirty="0">
                <a:latin typeface="+mj-lt"/>
                <a:hlinkClick r:id="rId4"/>
              </a:rPr>
              <a:t>https://www.wahealthplanfinder.org/</a:t>
            </a:r>
            <a:endParaRPr lang="en-US" sz="2150" dirty="0">
              <a:latin typeface="+mj-lt"/>
            </a:endParaRPr>
          </a:p>
          <a:p>
            <a:pPr lvl="0">
              <a:lnSpc>
                <a:spcPct val="100000"/>
              </a:lnSpc>
              <a:spcBef>
                <a:spcPts val="0"/>
              </a:spcBef>
              <a:spcAft>
                <a:spcPts val="1200"/>
              </a:spcAft>
              <a:buSzPts val="2000"/>
            </a:pPr>
            <a:r>
              <a:rPr lang="en-US" sz="2150" b="1" dirty="0">
                <a:latin typeface="+mj-lt"/>
              </a:rPr>
              <a:t>Medicare</a:t>
            </a:r>
            <a:r>
              <a:rPr lang="en-US" sz="2150" dirty="0">
                <a:latin typeface="+mj-lt"/>
              </a:rPr>
              <a:t> is available for people 65 or older, or those under 65 on Social Security Disability Income, or diagnosed with certain diseases. Call SHIBA at 800-562-6900. </a:t>
            </a:r>
          </a:p>
        </p:txBody>
      </p:sp>
      <p:sp>
        <p:nvSpPr>
          <p:cNvPr id="6" name="Rectangle 2"/>
          <p:cNvSpPr>
            <a:spLocks noChangeArrowheads="1"/>
          </p:cNvSpPr>
          <p:nvPr/>
        </p:nvSpPr>
        <p:spPr bwMode="auto">
          <a:xfrm>
            <a:off x="0" y="579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p:cNvSpPr>
            <a:spLocks noChangeArrowheads="1"/>
          </p:cNvSpPr>
          <p:nvPr/>
        </p:nvSpPr>
        <p:spPr bwMode="auto">
          <a:xfrm>
            <a:off x="0" y="681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p:nvPr/>
        </p:nvSpPr>
        <p:spPr>
          <a:xfrm>
            <a:off x="525658" y="2008294"/>
            <a:ext cx="11140684" cy="553998"/>
          </a:xfrm>
          <a:prstGeom prst="rect">
            <a:avLst/>
          </a:prstGeom>
        </p:spPr>
        <p:txBody>
          <a:bodyPr wrap="square">
            <a:spAutoFit/>
          </a:bodyPr>
          <a:lstStyle/>
          <a:p>
            <a:pPr>
              <a:spcBef>
                <a:spcPts val="800"/>
              </a:spcBef>
            </a:pPr>
            <a:r>
              <a:rPr lang="en-US" sz="3000" b="1" dirty="0">
                <a:solidFill>
                  <a:schemeClr val="accent1"/>
                </a:solidFill>
                <a:latin typeface="+mj-lt"/>
              </a:rPr>
              <a:t>You have 60 days to choose an option:</a:t>
            </a:r>
          </a:p>
        </p:txBody>
      </p:sp>
      <p:sp>
        <p:nvSpPr>
          <p:cNvPr id="4" name="Footer Placeholder 3">
            <a:extLst>
              <a:ext uri="{FF2B5EF4-FFF2-40B4-BE49-F238E27FC236}">
                <a16:creationId xmlns:a16="http://schemas.microsoft.com/office/drawing/2014/main" id="{681CA292-3BEA-EEB6-DE4A-ED78A47E546D}"/>
              </a:ext>
            </a:extLst>
          </p:cNvPr>
          <p:cNvSpPr>
            <a:spLocks noGrp="1"/>
          </p:cNvSpPr>
          <p:nvPr>
            <p:ph type="ftr" sz="quarter" idx="11"/>
          </p:nvPr>
        </p:nvSpPr>
        <p:spPr/>
        <p:txBody>
          <a:bodyPr/>
          <a:lstStyle/>
          <a:p>
            <a:pPr defTabSz="457200"/>
            <a:r>
              <a:rPr lang="en-US" dirty="0">
                <a:solidFill>
                  <a:schemeClr val="bg1"/>
                </a:solidFill>
                <a:latin typeface="+mj-lt"/>
              </a:rPr>
              <a:t>20</a:t>
            </a:r>
          </a:p>
        </p:txBody>
      </p:sp>
    </p:spTree>
    <p:extLst>
      <p:ext uri="{BB962C8B-B14F-4D97-AF65-F5344CB8AC3E}">
        <p14:creationId xmlns:p14="http://schemas.microsoft.com/office/powerpoint/2010/main" val="173950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88" y="787734"/>
            <a:ext cx="10289209" cy="1075572"/>
          </a:xfrm>
        </p:spPr>
        <p:txBody>
          <a:bodyPr>
            <a:normAutofit/>
          </a:bodyPr>
          <a:lstStyle/>
          <a:p>
            <a:r>
              <a:rPr lang="en-US" dirty="0"/>
              <a:t>Health insurance</a:t>
            </a:r>
          </a:p>
        </p:txBody>
      </p:sp>
      <p:sp>
        <p:nvSpPr>
          <p:cNvPr id="3" name="Content Placeholder 2"/>
          <p:cNvSpPr>
            <a:spLocks noGrp="1"/>
          </p:cNvSpPr>
          <p:nvPr>
            <p:ph idx="1"/>
          </p:nvPr>
        </p:nvSpPr>
        <p:spPr>
          <a:xfrm>
            <a:off x="560135" y="3126188"/>
            <a:ext cx="10638576" cy="3500923"/>
          </a:xfrm>
        </p:spPr>
        <p:txBody>
          <a:bodyPr>
            <a:noAutofit/>
          </a:bodyPr>
          <a:lstStyle/>
          <a:p>
            <a:pPr marL="0" lvl="0" indent="0">
              <a:spcBef>
                <a:spcPts val="600"/>
              </a:spcBef>
              <a:buSzPts val="2000"/>
              <a:buNone/>
            </a:pPr>
            <a:r>
              <a:rPr lang="en-US" sz="3200" dirty="0">
                <a:solidFill>
                  <a:schemeClr val="bg2">
                    <a:lumMod val="75000"/>
                  </a:schemeClr>
                </a:solidFill>
                <a:latin typeface="+mj-lt"/>
              </a:rPr>
              <a:t>Visit: </a:t>
            </a:r>
            <a:r>
              <a:rPr lang="en-US" sz="3200" dirty="0">
                <a:solidFill>
                  <a:schemeClr val="bg2">
                    <a:lumMod val="75000"/>
                  </a:schemeClr>
                </a:solidFill>
                <a:latin typeface="+mj-lt"/>
                <a:hlinkClick r:id="rId3"/>
              </a:rPr>
              <a:t>www.insurance.wa.gov/cant-afford-coverage</a:t>
            </a:r>
            <a:endParaRPr lang="en-US" sz="3200" dirty="0">
              <a:solidFill>
                <a:schemeClr val="bg2">
                  <a:lumMod val="75000"/>
                </a:schemeClr>
              </a:solidFill>
              <a:latin typeface="+mj-lt"/>
            </a:endParaRPr>
          </a:p>
        </p:txBody>
      </p:sp>
      <p:sp>
        <p:nvSpPr>
          <p:cNvPr id="6" name="Rectangle 2"/>
          <p:cNvSpPr>
            <a:spLocks noChangeArrowheads="1"/>
          </p:cNvSpPr>
          <p:nvPr/>
        </p:nvSpPr>
        <p:spPr bwMode="auto">
          <a:xfrm>
            <a:off x="0" y="579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p:cNvSpPr>
            <a:spLocks noChangeArrowheads="1"/>
          </p:cNvSpPr>
          <p:nvPr/>
        </p:nvSpPr>
        <p:spPr bwMode="auto">
          <a:xfrm>
            <a:off x="0" y="681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p:nvPr/>
        </p:nvSpPr>
        <p:spPr>
          <a:xfrm>
            <a:off x="540488" y="2371493"/>
            <a:ext cx="3520524" cy="553998"/>
          </a:xfrm>
          <a:prstGeom prst="rect">
            <a:avLst/>
          </a:prstGeom>
        </p:spPr>
        <p:txBody>
          <a:bodyPr wrap="square">
            <a:spAutoFit/>
          </a:bodyPr>
          <a:lstStyle/>
          <a:p>
            <a:pPr>
              <a:spcBef>
                <a:spcPts val="800"/>
              </a:spcBef>
            </a:pPr>
            <a:r>
              <a:rPr lang="en-US" sz="3000" b="1" dirty="0">
                <a:solidFill>
                  <a:schemeClr val="accent1"/>
                </a:solidFill>
                <a:latin typeface="+mj-lt"/>
              </a:rPr>
              <a:t>For more help:</a:t>
            </a:r>
          </a:p>
        </p:txBody>
      </p:sp>
      <p:sp>
        <p:nvSpPr>
          <p:cNvPr id="4" name="Footer Placeholder 3">
            <a:extLst>
              <a:ext uri="{FF2B5EF4-FFF2-40B4-BE49-F238E27FC236}">
                <a16:creationId xmlns:a16="http://schemas.microsoft.com/office/drawing/2014/main" id="{A9ADB4E4-CA7B-A735-7485-1B1C0B48DA70}"/>
              </a:ext>
            </a:extLst>
          </p:cNvPr>
          <p:cNvSpPr>
            <a:spLocks noGrp="1"/>
          </p:cNvSpPr>
          <p:nvPr>
            <p:ph type="ftr" sz="quarter" idx="11"/>
          </p:nvPr>
        </p:nvSpPr>
        <p:spPr/>
        <p:txBody>
          <a:bodyPr/>
          <a:lstStyle/>
          <a:p>
            <a:pPr defTabSz="457200"/>
            <a:r>
              <a:rPr lang="en-US" dirty="0">
                <a:solidFill>
                  <a:schemeClr val="bg1"/>
                </a:solidFill>
                <a:latin typeface="+mj-lt"/>
              </a:rPr>
              <a:t>21</a:t>
            </a:r>
          </a:p>
        </p:txBody>
      </p:sp>
    </p:spTree>
    <p:extLst>
      <p:ext uri="{BB962C8B-B14F-4D97-AF65-F5344CB8AC3E}">
        <p14:creationId xmlns:p14="http://schemas.microsoft.com/office/powerpoint/2010/main" val="1106563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0" y="774780"/>
            <a:ext cx="10070469" cy="1075572"/>
          </a:xfrm>
        </p:spPr>
        <p:txBody>
          <a:bodyPr>
            <a:noAutofit/>
          </a:bodyPr>
          <a:lstStyle/>
          <a:p>
            <a:r>
              <a:rPr lang="en-US" sz="4000" dirty="0"/>
              <a:t>A “Dislocated Worker”</a:t>
            </a:r>
          </a:p>
        </p:txBody>
      </p:sp>
      <p:sp>
        <p:nvSpPr>
          <p:cNvPr id="3" name="Content Placeholder 2"/>
          <p:cNvSpPr>
            <a:spLocks noGrp="1"/>
          </p:cNvSpPr>
          <p:nvPr>
            <p:ph idx="1"/>
          </p:nvPr>
        </p:nvSpPr>
        <p:spPr>
          <a:xfrm>
            <a:off x="580827" y="3591041"/>
            <a:ext cx="11030345" cy="2222315"/>
          </a:xfrm>
        </p:spPr>
        <p:txBody>
          <a:bodyPr>
            <a:noAutofit/>
          </a:bodyPr>
          <a:lstStyle/>
          <a:p>
            <a:pPr lvl="0">
              <a:lnSpc>
                <a:spcPct val="100000"/>
              </a:lnSpc>
              <a:spcBef>
                <a:spcPts val="0"/>
              </a:spcBef>
              <a:spcAft>
                <a:spcPts val="800"/>
              </a:spcAft>
              <a:buSzPts val="2000"/>
            </a:pPr>
            <a:r>
              <a:rPr lang="en-US" sz="2200" dirty="0">
                <a:solidFill>
                  <a:schemeClr val="bg2">
                    <a:lumMod val="75000"/>
                  </a:schemeClr>
                </a:solidFill>
                <a:latin typeface="+mj-lt"/>
              </a:rPr>
              <a:t>Must be eligible to collect unemployment insurance benefits. </a:t>
            </a:r>
          </a:p>
          <a:p>
            <a:pPr lvl="1">
              <a:lnSpc>
                <a:spcPct val="100000"/>
              </a:lnSpc>
              <a:spcBef>
                <a:spcPts val="0"/>
              </a:spcBef>
              <a:spcAft>
                <a:spcPts val="800"/>
              </a:spcAft>
              <a:buSzPts val="2000"/>
              <a:buFont typeface="Wingdings" panose="05000000000000000000" pitchFamily="2" charset="2"/>
              <a:buChar char="ü"/>
            </a:pPr>
            <a:r>
              <a:rPr lang="en-US" sz="2200" dirty="0">
                <a:solidFill>
                  <a:schemeClr val="bg2">
                    <a:lumMod val="75000"/>
                  </a:schemeClr>
                </a:solidFill>
                <a:latin typeface="+mj-lt"/>
              </a:rPr>
              <a:t>18 years or older</a:t>
            </a:r>
          </a:p>
          <a:p>
            <a:pPr lvl="1">
              <a:lnSpc>
                <a:spcPct val="100000"/>
              </a:lnSpc>
              <a:spcBef>
                <a:spcPts val="0"/>
              </a:spcBef>
              <a:spcAft>
                <a:spcPts val="800"/>
              </a:spcAft>
              <a:buSzPts val="2000"/>
              <a:buFont typeface="Wingdings" panose="05000000000000000000" pitchFamily="2" charset="2"/>
              <a:buChar char="ü"/>
            </a:pPr>
            <a:r>
              <a:rPr lang="en-US" sz="2200" dirty="0">
                <a:solidFill>
                  <a:schemeClr val="bg2">
                    <a:lumMod val="75000"/>
                  </a:schemeClr>
                </a:solidFill>
                <a:latin typeface="+mj-lt"/>
              </a:rPr>
              <a:t>Legal to work in the U.S.A.</a:t>
            </a:r>
          </a:p>
          <a:p>
            <a:pPr lvl="1">
              <a:lnSpc>
                <a:spcPct val="100000"/>
              </a:lnSpc>
              <a:spcBef>
                <a:spcPts val="0"/>
              </a:spcBef>
              <a:spcAft>
                <a:spcPts val="800"/>
              </a:spcAft>
              <a:buSzPts val="2000"/>
              <a:buFont typeface="Wingdings" panose="05000000000000000000" pitchFamily="2" charset="2"/>
              <a:buChar char="ü"/>
            </a:pPr>
            <a:r>
              <a:rPr lang="en-US" sz="2200" dirty="0">
                <a:solidFill>
                  <a:schemeClr val="bg2">
                    <a:lumMod val="75000"/>
                  </a:schemeClr>
                </a:solidFill>
                <a:latin typeface="+mj-lt"/>
              </a:rPr>
              <a:t>Registered with Selective Service (males only)</a:t>
            </a:r>
          </a:p>
          <a:p>
            <a:pPr lvl="0">
              <a:lnSpc>
                <a:spcPct val="100000"/>
              </a:lnSpc>
              <a:spcBef>
                <a:spcPts val="0"/>
              </a:spcBef>
              <a:spcAft>
                <a:spcPts val="800"/>
              </a:spcAft>
              <a:buSzPts val="2000"/>
            </a:pPr>
            <a:r>
              <a:rPr lang="en-US" sz="2200" dirty="0">
                <a:solidFill>
                  <a:schemeClr val="bg2">
                    <a:lumMod val="75000"/>
                  </a:schemeClr>
                </a:solidFill>
                <a:latin typeface="+mj-lt"/>
              </a:rPr>
              <a:t>One-on-one assistance, training, education, and supportive services.</a:t>
            </a:r>
          </a:p>
        </p:txBody>
      </p:sp>
      <p:sp>
        <p:nvSpPr>
          <p:cNvPr id="6" name="Rectangle 2"/>
          <p:cNvSpPr>
            <a:spLocks noChangeArrowheads="1"/>
          </p:cNvSpPr>
          <p:nvPr/>
        </p:nvSpPr>
        <p:spPr bwMode="auto">
          <a:xfrm>
            <a:off x="0" y="579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p:cNvSpPr>
            <a:spLocks noChangeArrowheads="1"/>
          </p:cNvSpPr>
          <p:nvPr/>
        </p:nvSpPr>
        <p:spPr bwMode="auto">
          <a:xfrm>
            <a:off x="0" y="6780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p:nvPr/>
        </p:nvSpPr>
        <p:spPr>
          <a:xfrm>
            <a:off x="580827" y="2176644"/>
            <a:ext cx="10924236" cy="1668300"/>
          </a:xfrm>
          <a:prstGeom prst="rect">
            <a:avLst/>
          </a:prstGeom>
        </p:spPr>
        <p:txBody>
          <a:bodyPr wrap="square">
            <a:noAutofit/>
          </a:bodyPr>
          <a:lstStyle/>
          <a:p>
            <a:pPr>
              <a:spcBef>
                <a:spcPts val="800"/>
              </a:spcBef>
            </a:pPr>
            <a:r>
              <a:rPr lang="en-US" sz="2800" b="1" dirty="0">
                <a:solidFill>
                  <a:schemeClr val="accent1"/>
                </a:solidFill>
                <a:latin typeface="+mj-lt"/>
              </a:rPr>
              <a:t>The Workforce Innovation and Opportunity Act offers a program that helps people who have lost work through no fault of their own. Like you, they are “dislocated.” </a:t>
            </a:r>
            <a:endParaRPr lang="en-US" sz="2800" b="1" dirty="0">
              <a:solidFill>
                <a:srgbClr val="FF0000"/>
              </a:solidFill>
              <a:latin typeface="+mj-lt"/>
            </a:endParaRPr>
          </a:p>
        </p:txBody>
      </p:sp>
      <p:sp>
        <p:nvSpPr>
          <p:cNvPr id="4" name="Footer Placeholder 3">
            <a:extLst>
              <a:ext uri="{FF2B5EF4-FFF2-40B4-BE49-F238E27FC236}">
                <a16:creationId xmlns:a16="http://schemas.microsoft.com/office/drawing/2014/main" id="{4B1B6F03-2E2A-FD61-4D99-2FD5ACAE2A59}"/>
              </a:ext>
            </a:extLst>
          </p:cNvPr>
          <p:cNvSpPr>
            <a:spLocks noGrp="1"/>
          </p:cNvSpPr>
          <p:nvPr>
            <p:ph type="ftr" sz="quarter" idx="11"/>
          </p:nvPr>
        </p:nvSpPr>
        <p:spPr/>
        <p:txBody>
          <a:bodyPr/>
          <a:lstStyle/>
          <a:p>
            <a:pPr defTabSz="457200"/>
            <a:r>
              <a:rPr lang="en-US" dirty="0">
                <a:solidFill>
                  <a:schemeClr val="bg1"/>
                </a:solidFill>
                <a:latin typeface="+mj-lt"/>
              </a:rPr>
              <a:t>22</a:t>
            </a:r>
          </a:p>
        </p:txBody>
      </p:sp>
    </p:spTree>
    <p:extLst>
      <p:ext uri="{BB962C8B-B14F-4D97-AF65-F5344CB8AC3E}">
        <p14:creationId xmlns:p14="http://schemas.microsoft.com/office/powerpoint/2010/main" val="383006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11" y="787734"/>
            <a:ext cx="9906846" cy="1075572"/>
          </a:xfrm>
        </p:spPr>
        <p:txBody>
          <a:bodyPr>
            <a:noAutofit/>
          </a:bodyPr>
          <a:lstStyle/>
          <a:p>
            <a:r>
              <a:rPr lang="en-US" sz="4000" dirty="0"/>
              <a:t>Worker retraining</a:t>
            </a:r>
          </a:p>
        </p:txBody>
      </p:sp>
      <p:sp>
        <p:nvSpPr>
          <p:cNvPr id="3" name="Content Placeholder 2"/>
          <p:cNvSpPr>
            <a:spLocks noGrp="1"/>
          </p:cNvSpPr>
          <p:nvPr>
            <p:ph idx="1"/>
          </p:nvPr>
        </p:nvSpPr>
        <p:spPr>
          <a:xfrm>
            <a:off x="553934" y="3605484"/>
            <a:ext cx="11101254" cy="2289760"/>
          </a:xfrm>
        </p:spPr>
        <p:txBody>
          <a:bodyPr>
            <a:noAutofit/>
          </a:bodyPr>
          <a:lstStyle/>
          <a:p>
            <a:pPr lvl="0">
              <a:spcBef>
                <a:spcPts val="0"/>
              </a:spcBef>
              <a:spcAft>
                <a:spcPts val="800"/>
              </a:spcAft>
              <a:buSzPts val="2000"/>
            </a:pPr>
            <a:r>
              <a:rPr lang="en-US" sz="2000" dirty="0">
                <a:latin typeface="+mj-lt"/>
              </a:rPr>
              <a:t>Funding is available through all community and technical colleges; it may include tuition, books, and fees for up to three quarters. Short and long-term training options are available.</a:t>
            </a:r>
          </a:p>
          <a:p>
            <a:pPr lvl="1">
              <a:spcBef>
                <a:spcPts val="0"/>
              </a:spcBef>
              <a:spcAft>
                <a:spcPts val="800"/>
              </a:spcAft>
              <a:buSzPts val="2000"/>
              <a:buFont typeface="Wingdings" panose="05000000000000000000" pitchFamily="2" charset="2"/>
              <a:buChar char="ü"/>
            </a:pPr>
            <a:r>
              <a:rPr lang="en-US" dirty="0">
                <a:latin typeface="+mj-lt"/>
              </a:rPr>
              <a:t>Certificates and Associate’s Degree (two-year program)</a:t>
            </a:r>
          </a:p>
          <a:p>
            <a:pPr lvl="0">
              <a:spcBef>
                <a:spcPts val="0"/>
              </a:spcBef>
              <a:spcAft>
                <a:spcPts val="800"/>
              </a:spcAft>
              <a:buSzPts val="2000"/>
            </a:pPr>
            <a:r>
              <a:rPr lang="en-US" sz="2000" dirty="0">
                <a:latin typeface="+mj-lt"/>
              </a:rPr>
              <a:t>Assistance with navigating resources, partners, and the financial aid process.</a:t>
            </a:r>
          </a:p>
          <a:p>
            <a:pPr lvl="0">
              <a:spcBef>
                <a:spcPts val="0"/>
              </a:spcBef>
              <a:spcAft>
                <a:spcPts val="800"/>
              </a:spcAft>
              <a:buSzPts val="2000"/>
            </a:pPr>
            <a:r>
              <a:rPr lang="en-US" sz="2000" dirty="0">
                <a:latin typeface="+mj-lt"/>
              </a:rPr>
              <a:t>One-on-one career counseling.</a:t>
            </a:r>
            <a:endParaRPr lang="en-US" sz="2000" dirty="0">
              <a:solidFill>
                <a:schemeClr val="bg2">
                  <a:lumMod val="75000"/>
                </a:schemeClr>
              </a:solidFill>
              <a:latin typeface="+mj-lt"/>
            </a:endParaRPr>
          </a:p>
        </p:txBody>
      </p:sp>
      <p:sp>
        <p:nvSpPr>
          <p:cNvPr id="7" name="Rectangle 3"/>
          <p:cNvSpPr>
            <a:spLocks noChangeArrowheads="1"/>
          </p:cNvSpPr>
          <p:nvPr/>
        </p:nvSpPr>
        <p:spPr bwMode="auto">
          <a:xfrm>
            <a:off x="0" y="681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p:nvPr/>
        </p:nvSpPr>
        <p:spPr>
          <a:xfrm>
            <a:off x="553934" y="2188101"/>
            <a:ext cx="10445760" cy="1384995"/>
          </a:xfrm>
          <a:prstGeom prst="rect">
            <a:avLst/>
          </a:prstGeom>
        </p:spPr>
        <p:txBody>
          <a:bodyPr wrap="square">
            <a:spAutoFit/>
          </a:bodyPr>
          <a:lstStyle/>
          <a:p>
            <a:pPr>
              <a:spcBef>
                <a:spcPts val="800"/>
              </a:spcBef>
            </a:pPr>
            <a:r>
              <a:rPr lang="en-US" sz="2800" b="1" dirty="0">
                <a:solidFill>
                  <a:schemeClr val="accent1"/>
                </a:solidFill>
                <a:latin typeface="+mj-lt"/>
              </a:rPr>
              <a:t>The Worker Retraining Program provides educational funding for laid off and dislocated workers who may want to upgrade their skills or start a new career.</a:t>
            </a:r>
          </a:p>
        </p:txBody>
      </p:sp>
      <p:sp>
        <p:nvSpPr>
          <p:cNvPr id="4" name="Footer Placeholder 3">
            <a:extLst>
              <a:ext uri="{FF2B5EF4-FFF2-40B4-BE49-F238E27FC236}">
                <a16:creationId xmlns:a16="http://schemas.microsoft.com/office/drawing/2014/main" id="{CE1A0742-2F4A-E50C-B999-C3A512223256}"/>
              </a:ext>
            </a:extLst>
          </p:cNvPr>
          <p:cNvSpPr>
            <a:spLocks noGrp="1"/>
          </p:cNvSpPr>
          <p:nvPr>
            <p:ph type="ftr" sz="quarter" idx="11"/>
          </p:nvPr>
        </p:nvSpPr>
        <p:spPr/>
        <p:txBody>
          <a:bodyPr/>
          <a:lstStyle/>
          <a:p>
            <a:pPr defTabSz="457200"/>
            <a:r>
              <a:rPr lang="en-US" dirty="0">
                <a:solidFill>
                  <a:schemeClr val="bg1"/>
                </a:solidFill>
                <a:latin typeface="+mj-lt"/>
              </a:rPr>
              <a:t>23</a:t>
            </a:r>
          </a:p>
        </p:txBody>
      </p:sp>
    </p:spTree>
    <p:extLst>
      <p:ext uri="{BB962C8B-B14F-4D97-AF65-F5344CB8AC3E}">
        <p14:creationId xmlns:p14="http://schemas.microsoft.com/office/powerpoint/2010/main" val="352834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11" y="787734"/>
            <a:ext cx="9906846" cy="1075572"/>
          </a:xfrm>
        </p:spPr>
        <p:txBody>
          <a:bodyPr>
            <a:noAutofit/>
          </a:bodyPr>
          <a:lstStyle/>
          <a:p>
            <a:r>
              <a:rPr lang="en-US" sz="4000" dirty="0"/>
              <a:t>Commissioner Approved Training (CAT)</a:t>
            </a:r>
          </a:p>
        </p:txBody>
      </p:sp>
      <p:sp>
        <p:nvSpPr>
          <p:cNvPr id="3" name="Content Placeholder 2"/>
          <p:cNvSpPr>
            <a:spLocks noGrp="1"/>
          </p:cNvSpPr>
          <p:nvPr>
            <p:ph idx="1"/>
          </p:nvPr>
        </p:nvSpPr>
        <p:spPr>
          <a:xfrm>
            <a:off x="560134" y="3615619"/>
            <a:ext cx="10911429" cy="2454643"/>
          </a:xfrm>
        </p:spPr>
        <p:txBody>
          <a:bodyPr>
            <a:noAutofit/>
          </a:bodyPr>
          <a:lstStyle/>
          <a:p>
            <a:pPr lvl="0">
              <a:spcBef>
                <a:spcPts val="0"/>
              </a:spcBef>
              <a:spcAft>
                <a:spcPts val="800"/>
              </a:spcAft>
              <a:buSzPts val="2000"/>
            </a:pPr>
            <a:r>
              <a:rPr lang="en-US" sz="2200" dirty="0">
                <a:latin typeface="+mj-lt"/>
              </a:rPr>
              <a:t>If approved for CAT, you do not have to look for work while going to school.</a:t>
            </a:r>
          </a:p>
          <a:p>
            <a:pPr lvl="0">
              <a:spcBef>
                <a:spcPts val="0"/>
              </a:spcBef>
              <a:spcAft>
                <a:spcPts val="800"/>
              </a:spcAft>
              <a:buSzPts val="2000"/>
            </a:pPr>
            <a:r>
              <a:rPr lang="en-US" sz="2200" dirty="0">
                <a:latin typeface="+mj-lt"/>
              </a:rPr>
              <a:t>CAT does not pay for books, tuition or other school related fees.</a:t>
            </a:r>
          </a:p>
          <a:p>
            <a:pPr lvl="0">
              <a:spcBef>
                <a:spcPts val="0"/>
              </a:spcBef>
              <a:spcAft>
                <a:spcPts val="800"/>
              </a:spcAft>
              <a:buSzPts val="2000"/>
            </a:pPr>
            <a:r>
              <a:rPr lang="en-US" sz="2200" dirty="0">
                <a:latin typeface="+mj-lt"/>
              </a:rPr>
              <a:t>You must </a:t>
            </a:r>
            <a:r>
              <a:rPr lang="en-US" sz="2200" dirty="0">
                <a:latin typeface="+mj-lt"/>
                <a:hlinkClick r:id="rId3"/>
              </a:rPr>
              <a:t>apply for CAT</a:t>
            </a:r>
            <a:r>
              <a:rPr lang="en-US" sz="2200" dirty="0">
                <a:latin typeface="+mj-lt"/>
              </a:rPr>
              <a:t>. The application is complex. Visit a WorkSource office for assistance. </a:t>
            </a:r>
          </a:p>
          <a:p>
            <a:pPr lvl="0">
              <a:spcBef>
                <a:spcPts val="0"/>
              </a:spcBef>
              <a:spcAft>
                <a:spcPts val="800"/>
              </a:spcAft>
              <a:buSzPts val="2000"/>
            </a:pPr>
            <a:r>
              <a:rPr lang="en-US" sz="2200" b="1" dirty="0">
                <a:solidFill>
                  <a:schemeClr val="bg2">
                    <a:lumMod val="75000"/>
                  </a:schemeClr>
                </a:solidFill>
                <a:latin typeface="+mj-lt"/>
              </a:rPr>
              <a:t>Do not enroll in school before being approved for CAT.</a:t>
            </a:r>
          </a:p>
        </p:txBody>
      </p:sp>
      <p:sp>
        <p:nvSpPr>
          <p:cNvPr id="7" name="Rectangle 3"/>
          <p:cNvSpPr>
            <a:spLocks noChangeArrowheads="1"/>
          </p:cNvSpPr>
          <p:nvPr/>
        </p:nvSpPr>
        <p:spPr bwMode="auto">
          <a:xfrm>
            <a:off x="0" y="681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p:nvPr/>
        </p:nvSpPr>
        <p:spPr>
          <a:xfrm>
            <a:off x="553934" y="2138291"/>
            <a:ext cx="10732765" cy="1384995"/>
          </a:xfrm>
          <a:prstGeom prst="rect">
            <a:avLst/>
          </a:prstGeom>
        </p:spPr>
        <p:txBody>
          <a:bodyPr wrap="square">
            <a:spAutoFit/>
          </a:bodyPr>
          <a:lstStyle/>
          <a:p>
            <a:pPr>
              <a:spcBef>
                <a:spcPts val="800"/>
              </a:spcBef>
            </a:pPr>
            <a:r>
              <a:rPr lang="en-US" sz="2800" b="1" dirty="0">
                <a:solidFill>
                  <a:schemeClr val="accent1"/>
                </a:solidFill>
                <a:latin typeface="+mj-lt"/>
              </a:rPr>
              <a:t>Commissioner Approved Training allows you to collect regular unemployment benefits while attending an approved, full-time training program.</a:t>
            </a:r>
          </a:p>
        </p:txBody>
      </p:sp>
      <p:sp>
        <p:nvSpPr>
          <p:cNvPr id="4" name="Footer Placeholder 3">
            <a:extLst>
              <a:ext uri="{FF2B5EF4-FFF2-40B4-BE49-F238E27FC236}">
                <a16:creationId xmlns:a16="http://schemas.microsoft.com/office/drawing/2014/main" id="{388649DB-F50E-8563-049E-DBB3094C2B59}"/>
              </a:ext>
            </a:extLst>
          </p:cNvPr>
          <p:cNvSpPr>
            <a:spLocks noGrp="1"/>
          </p:cNvSpPr>
          <p:nvPr>
            <p:ph type="ftr" sz="quarter" idx="11"/>
          </p:nvPr>
        </p:nvSpPr>
        <p:spPr/>
        <p:txBody>
          <a:bodyPr/>
          <a:lstStyle/>
          <a:p>
            <a:pPr defTabSz="457200"/>
            <a:r>
              <a:rPr lang="en-US" dirty="0">
                <a:solidFill>
                  <a:schemeClr val="bg1"/>
                </a:solidFill>
                <a:latin typeface="+mj-lt"/>
              </a:rPr>
              <a:t>24</a:t>
            </a:r>
          </a:p>
        </p:txBody>
      </p:sp>
    </p:spTree>
    <p:extLst>
      <p:ext uri="{BB962C8B-B14F-4D97-AF65-F5344CB8AC3E}">
        <p14:creationId xmlns:p14="http://schemas.microsoft.com/office/powerpoint/2010/main" val="266333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86" y="787734"/>
            <a:ext cx="9906846" cy="1075572"/>
          </a:xfrm>
        </p:spPr>
        <p:txBody>
          <a:bodyPr>
            <a:noAutofit/>
          </a:bodyPr>
          <a:lstStyle/>
          <a:p>
            <a:r>
              <a:rPr lang="en-US" sz="4000" dirty="0"/>
              <a:t>What is Trade Adjustment Assistance?</a:t>
            </a:r>
          </a:p>
        </p:txBody>
      </p:sp>
      <p:sp>
        <p:nvSpPr>
          <p:cNvPr id="3" name="Content Placeholder 2"/>
          <p:cNvSpPr>
            <a:spLocks noGrp="1"/>
          </p:cNvSpPr>
          <p:nvPr>
            <p:ph idx="1"/>
          </p:nvPr>
        </p:nvSpPr>
        <p:spPr>
          <a:xfrm>
            <a:off x="540485" y="3260959"/>
            <a:ext cx="10560583" cy="2394241"/>
          </a:xfrm>
        </p:spPr>
        <p:txBody>
          <a:bodyPr>
            <a:noAutofit/>
          </a:bodyPr>
          <a:lstStyle/>
          <a:p>
            <a:pPr marL="0" lvl="0" indent="0">
              <a:lnSpc>
                <a:spcPct val="100000"/>
              </a:lnSpc>
              <a:spcBef>
                <a:spcPts val="0"/>
              </a:spcBef>
              <a:spcAft>
                <a:spcPts val="800"/>
              </a:spcAft>
              <a:buSzPts val="2000"/>
              <a:buNone/>
            </a:pPr>
            <a:r>
              <a:rPr lang="en-US" dirty="0">
                <a:latin typeface="+mj-lt"/>
              </a:rPr>
              <a:t>TAA is a federal program that provides aid (training, job search and relocation allowances, income support, and more) to workers who lose their jobs or whose hours and wages are reduced as a result of increased imports or shifts in production outside the United States. A TAA petition may be filed by a group of three or more employees or by the Washington State Labor Council.</a:t>
            </a:r>
          </a:p>
          <a:p>
            <a:pPr lvl="0">
              <a:lnSpc>
                <a:spcPct val="100000"/>
              </a:lnSpc>
              <a:spcBef>
                <a:spcPts val="0"/>
              </a:spcBef>
              <a:spcAft>
                <a:spcPts val="800"/>
              </a:spcAft>
              <a:buSzPts val="2000"/>
            </a:pPr>
            <a:endParaRPr lang="en-US" dirty="0"/>
          </a:p>
        </p:txBody>
      </p:sp>
      <p:sp>
        <p:nvSpPr>
          <p:cNvPr id="6" name="Rectangle 2"/>
          <p:cNvSpPr>
            <a:spLocks noChangeArrowheads="1"/>
          </p:cNvSpPr>
          <p:nvPr/>
        </p:nvSpPr>
        <p:spPr bwMode="auto">
          <a:xfrm>
            <a:off x="0" y="579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p:cNvSpPr>
            <a:spLocks noChangeArrowheads="1"/>
          </p:cNvSpPr>
          <p:nvPr/>
        </p:nvSpPr>
        <p:spPr bwMode="auto">
          <a:xfrm>
            <a:off x="0" y="681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p:nvPr/>
        </p:nvSpPr>
        <p:spPr>
          <a:xfrm>
            <a:off x="540485" y="2198697"/>
            <a:ext cx="10855395" cy="954107"/>
          </a:xfrm>
          <a:prstGeom prst="rect">
            <a:avLst/>
          </a:prstGeom>
        </p:spPr>
        <p:txBody>
          <a:bodyPr wrap="square">
            <a:spAutoFit/>
          </a:bodyPr>
          <a:lstStyle/>
          <a:p>
            <a:pPr>
              <a:spcBef>
                <a:spcPts val="800"/>
              </a:spcBef>
            </a:pPr>
            <a:r>
              <a:rPr lang="en-US" sz="2800" b="1" dirty="0">
                <a:solidFill>
                  <a:schemeClr val="accent1"/>
                </a:solidFill>
                <a:latin typeface="+mj-lt"/>
              </a:rPr>
              <a:t>If foreign competition was a contributing factor in your layoff, you may be eligible for Trade Adjustment Assistance (TAA)</a:t>
            </a:r>
          </a:p>
        </p:txBody>
      </p:sp>
      <p:sp>
        <p:nvSpPr>
          <p:cNvPr id="4" name="Footer Placeholder 3">
            <a:extLst>
              <a:ext uri="{FF2B5EF4-FFF2-40B4-BE49-F238E27FC236}">
                <a16:creationId xmlns:a16="http://schemas.microsoft.com/office/drawing/2014/main" id="{13F4E849-DB8B-9709-5383-0BB0F0E11F01}"/>
              </a:ext>
            </a:extLst>
          </p:cNvPr>
          <p:cNvSpPr>
            <a:spLocks noGrp="1"/>
          </p:cNvSpPr>
          <p:nvPr>
            <p:ph type="ftr" sz="quarter" idx="11"/>
          </p:nvPr>
        </p:nvSpPr>
        <p:spPr/>
        <p:txBody>
          <a:bodyPr/>
          <a:lstStyle/>
          <a:p>
            <a:pPr defTabSz="457200"/>
            <a:r>
              <a:rPr lang="en-US" dirty="0">
                <a:solidFill>
                  <a:schemeClr val="bg1"/>
                </a:solidFill>
                <a:latin typeface="+mj-lt"/>
              </a:rPr>
              <a:t>25</a:t>
            </a:r>
          </a:p>
        </p:txBody>
      </p:sp>
    </p:spTree>
    <p:extLst>
      <p:ext uri="{BB962C8B-B14F-4D97-AF65-F5344CB8AC3E}">
        <p14:creationId xmlns:p14="http://schemas.microsoft.com/office/powerpoint/2010/main" val="418786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18" y="787734"/>
            <a:ext cx="9906846" cy="1075572"/>
          </a:xfrm>
        </p:spPr>
        <p:txBody>
          <a:bodyPr>
            <a:noAutofit/>
          </a:bodyPr>
          <a:lstStyle/>
          <a:p>
            <a:r>
              <a:rPr lang="en-US" sz="4000" dirty="0"/>
              <a:t>WSLC</a:t>
            </a:r>
          </a:p>
        </p:txBody>
      </p:sp>
      <p:sp>
        <p:nvSpPr>
          <p:cNvPr id="3" name="Content Placeholder 2"/>
          <p:cNvSpPr>
            <a:spLocks noGrp="1"/>
          </p:cNvSpPr>
          <p:nvPr>
            <p:ph idx="1"/>
          </p:nvPr>
        </p:nvSpPr>
        <p:spPr>
          <a:xfrm>
            <a:off x="567018" y="3979834"/>
            <a:ext cx="10293136" cy="1463040"/>
          </a:xfrm>
        </p:spPr>
        <p:txBody>
          <a:bodyPr>
            <a:noAutofit/>
          </a:bodyPr>
          <a:lstStyle/>
          <a:p>
            <a:pPr marL="0" indent="0">
              <a:lnSpc>
                <a:spcPct val="100000"/>
              </a:lnSpc>
              <a:spcBef>
                <a:spcPts val="0"/>
              </a:spcBef>
              <a:buNone/>
            </a:pPr>
            <a:r>
              <a:rPr lang="en-US" sz="3200" b="1" dirty="0">
                <a:solidFill>
                  <a:schemeClr val="accent2"/>
                </a:solidFill>
                <a:latin typeface="+mj-lt"/>
              </a:rPr>
              <a:t>Chelsea Mason-Placek</a:t>
            </a:r>
            <a:r>
              <a:rPr lang="en-US" sz="3200" dirty="0">
                <a:solidFill>
                  <a:schemeClr val="accent2"/>
                </a:solidFill>
                <a:latin typeface="+mj-lt"/>
              </a:rPr>
              <a:t>		</a:t>
            </a:r>
            <a:r>
              <a:rPr lang="en-US" sz="3200" b="1" dirty="0">
                <a:solidFill>
                  <a:schemeClr val="accent2"/>
                </a:solidFill>
                <a:latin typeface="+mj-lt"/>
              </a:rPr>
              <a:t>Emmanuel Flores</a:t>
            </a:r>
            <a:endParaRPr lang="en-US" sz="1800" b="1" dirty="0">
              <a:latin typeface="+mj-lt"/>
            </a:endParaRPr>
          </a:p>
          <a:p>
            <a:pPr marL="0" indent="0">
              <a:lnSpc>
                <a:spcPct val="100000"/>
              </a:lnSpc>
              <a:spcBef>
                <a:spcPts val="0"/>
              </a:spcBef>
              <a:buNone/>
            </a:pPr>
            <a:r>
              <a:rPr lang="en-US" b="1" dirty="0">
                <a:latin typeface="+mj-lt"/>
              </a:rPr>
              <a:t>Cell</a:t>
            </a:r>
            <a:r>
              <a:rPr lang="en-US" dirty="0">
                <a:latin typeface="+mj-lt"/>
              </a:rPr>
              <a:t> 253.973.3324					</a:t>
            </a:r>
            <a:r>
              <a:rPr lang="en-US" b="1" dirty="0">
                <a:latin typeface="+mj-lt"/>
              </a:rPr>
              <a:t>Cell</a:t>
            </a:r>
            <a:r>
              <a:rPr lang="en-US" dirty="0">
                <a:latin typeface="+mj-lt"/>
              </a:rPr>
              <a:t> 360.561.4657</a:t>
            </a:r>
          </a:p>
          <a:p>
            <a:pPr marL="0" indent="0">
              <a:lnSpc>
                <a:spcPct val="100000"/>
              </a:lnSpc>
              <a:spcBef>
                <a:spcPts val="0"/>
              </a:spcBef>
              <a:buNone/>
            </a:pPr>
            <a:r>
              <a:rPr lang="en-US" dirty="0">
                <a:latin typeface="+mj-lt"/>
                <a:hlinkClick r:id="rId3"/>
              </a:rPr>
              <a:t>cmasonplacek@wslc.org</a:t>
            </a:r>
            <a:r>
              <a:rPr lang="en-US" dirty="0">
                <a:latin typeface="+mj-lt"/>
              </a:rPr>
              <a:t>			</a:t>
            </a:r>
            <a:r>
              <a:rPr lang="en-US" dirty="0">
                <a:latin typeface="+mj-lt"/>
                <a:hlinkClick r:id="rId4"/>
              </a:rPr>
              <a:t>eflores@wslc.org</a:t>
            </a:r>
            <a:endParaRPr lang="en-US" dirty="0">
              <a:solidFill>
                <a:schemeClr val="bg2">
                  <a:lumMod val="75000"/>
                </a:schemeClr>
              </a:solidFill>
              <a:latin typeface="+mj-lt"/>
            </a:endParaRPr>
          </a:p>
        </p:txBody>
      </p:sp>
      <p:sp>
        <p:nvSpPr>
          <p:cNvPr id="6" name="Rectangle 2"/>
          <p:cNvSpPr>
            <a:spLocks noChangeArrowheads="1"/>
          </p:cNvSpPr>
          <p:nvPr/>
        </p:nvSpPr>
        <p:spPr bwMode="auto">
          <a:xfrm>
            <a:off x="0" y="579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p:cNvSpPr>
            <a:spLocks noChangeArrowheads="1"/>
          </p:cNvSpPr>
          <p:nvPr/>
        </p:nvSpPr>
        <p:spPr bwMode="auto">
          <a:xfrm>
            <a:off x="0" y="681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p:nvPr/>
        </p:nvSpPr>
        <p:spPr>
          <a:xfrm>
            <a:off x="567018" y="2403713"/>
            <a:ext cx="10083053" cy="1477328"/>
          </a:xfrm>
          <a:prstGeom prst="rect">
            <a:avLst/>
          </a:prstGeom>
        </p:spPr>
        <p:txBody>
          <a:bodyPr wrap="square">
            <a:spAutoFit/>
          </a:bodyPr>
          <a:lstStyle/>
          <a:p>
            <a:pPr>
              <a:spcBef>
                <a:spcPts val="800"/>
              </a:spcBef>
            </a:pPr>
            <a:r>
              <a:rPr lang="en-US" sz="3000" b="1" dirty="0">
                <a:solidFill>
                  <a:schemeClr val="accent1"/>
                </a:solidFill>
                <a:latin typeface="+mj-lt"/>
              </a:rPr>
              <a:t>Washington State Labor Council (WSLC) advocates for union and non-union workers. If you need additional help, please contact their staff.</a:t>
            </a:r>
          </a:p>
        </p:txBody>
      </p:sp>
      <p:sp>
        <p:nvSpPr>
          <p:cNvPr id="4" name="Footer Placeholder 3">
            <a:extLst>
              <a:ext uri="{FF2B5EF4-FFF2-40B4-BE49-F238E27FC236}">
                <a16:creationId xmlns:a16="http://schemas.microsoft.com/office/drawing/2014/main" id="{D2E5F956-77D2-63D1-9213-344544E40F11}"/>
              </a:ext>
            </a:extLst>
          </p:cNvPr>
          <p:cNvSpPr>
            <a:spLocks noGrp="1"/>
          </p:cNvSpPr>
          <p:nvPr>
            <p:ph type="ftr" sz="quarter" idx="11"/>
          </p:nvPr>
        </p:nvSpPr>
        <p:spPr/>
        <p:txBody>
          <a:bodyPr/>
          <a:lstStyle/>
          <a:p>
            <a:pPr defTabSz="457200"/>
            <a:r>
              <a:rPr lang="en-US" dirty="0">
                <a:solidFill>
                  <a:schemeClr val="bg1"/>
                </a:solidFill>
                <a:latin typeface="+mj-lt"/>
              </a:rPr>
              <a:t>26</a:t>
            </a:r>
          </a:p>
        </p:txBody>
      </p:sp>
    </p:spTree>
    <p:extLst>
      <p:ext uri="{BB962C8B-B14F-4D97-AF65-F5344CB8AC3E}">
        <p14:creationId xmlns:p14="http://schemas.microsoft.com/office/powerpoint/2010/main" val="2300211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20" y="787734"/>
            <a:ext cx="9481596" cy="1075572"/>
          </a:xfrm>
        </p:spPr>
        <p:txBody>
          <a:bodyPr>
            <a:noAutofit/>
          </a:bodyPr>
          <a:lstStyle/>
          <a:p>
            <a:r>
              <a:rPr lang="en-US" sz="4000" dirty="0">
                <a:latin typeface="Century Gothic" panose="020B0502020202020204" pitchFamily="34" charset="0"/>
              </a:rPr>
              <a:t>Local </a:t>
            </a:r>
            <a:r>
              <a:rPr lang="en-US" sz="4000" dirty="0"/>
              <a:t>Rapid Response </a:t>
            </a:r>
            <a:r>
              <a:rPr lang="en-US" sz="4000" dirty="0">
                <a:latin typeface="Century Gothic" panose="020B0502020202020204" pitchFamily="34" charset="0"/>
              </a:rPr>
              <a:t>contacts:</a:t>
            </a:r>
            <a:endParaRPr lang="en-US" sz="4000" b="1" dirty="0">
              <a:latin typeface="Century Gothic" panose="020B0502020202020204" pitchFamily="34" charset="0"/>
            </a:endParaRPr>
          </a:p>
        </p:txBody>
      </p:sp>
      <p:sp>
        <p:nvSpPr>
          <p:cNvPr id="7" name="Rectangle 3"/>
          <p:cNvSpPr>
            <a:spLocks noChangeArrowheads="1"/>
          </p:cNvSpPr>
          <p:nvPr/>
        </p:nvSpPr>
        <p:spPr bwMode="auto">
          <a:xfrm>
            <a:off x="0" y="681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Content Placeholder 2">
            <a:extLst>
              <a:ext uri="{FF2B5EF4-FFF2-40B4-BE49-F238E27FC236}">
                <a16:creationId xmlns:a16="http://schemas.microsoft.com/office/drawing/2014/main" id="{337C7502-00FD-4A87-8BE2-15444D0695C0}"/>
              </a:ext>
            </a:extLst>
          </p:cNvPr>
          <p:cNvSpPr>
            <a:spLocks noGrp="1"/>
          </p:cNvSpPr>
          <p:nvPr>
            <p:ph idx="1"/>
          </p:nvPr>
        </p:nvSpPr>
        <p:spPr>
          <a:xfrm>
            <a:off x="567018" y="3283842"/>
            <a:ext cx="10293136" cy="1463040"/>
          </a:xfrm>
        </p:spPr>
        <p:txBody>
          <a:bodyPr>
            <a:noAutofit/>
          </a:bodyPr>
          <a:lstStyle/>
          <a:p>
            <a:pPr marL="0" indent="0">
              <a:lnSpc>
                <a:spcPct val="100000"/>
              </a:lnSpc>
              <a:spcBef>
                <a:spcPts val="0"/>
              </a:spcBef>
              <a:buNone/>
            </a:pPr>
            <a:r>
              <a:rPr lang="en-US" sz="2800" b="1" dirty="0">
                <a:solidFill>
                  <a:schemeClr val="accent2"/>
                </a:solidFill>
                <a:latin typeface="+mj-lt"/>
              </a:rPr>
              <a:t>First &amp; Last Name</a:t>
            </a:r>
            <a:r>
              <a:rPr lang="en-US" sz="3200" dirty="0">
                <a:solidFill>
                  <a:schemeClr val="accent2"/>
                </a:solidFill>
                <a:latin typeface="+mj-lt"/>
              </a:rPr>
              <a:t>		</a:t>
            </a:r>
            <a:r>
              <a:rPr lang="en-US" sz="2800" b="1" dirty="0">
                <a:solidFill>
                  <a:schemeClr val="accent2"/>
                </a:solidFill>
                <a:latin typeface="+mj-lt"/>
              </a:rPr>
              <a:t>First &amp; Last Name</a:t>
            </a:r>
            <a:endParaRPr lang="en-US" sz="2800" b="1" dirty="0">
              <a:latin typeface="+mj-lt"/>
            </a:endParaRPr>
          </a:p>
          <a:p>
            <a:pPr marL="0" indent="0">
              <a:lnSpc>
                <a:spcPct val="100000"/>
              </a:lnSpc>
              <a:spcBef>
                <a:spcPts val="0"/>
              </a:spcBef>
              <a:buNone/>
            </a:pPr>
            <a:r>
              <a:rPr lang="en-US" b="1" dirty="0">
                <a:latin typeface="+mj-lt"/>
              </a:rPr>
              <a:t>Phone</a:t>
            </a:r>
            <a:r>
              <a:rPr lang="en-US" dirty="0">
                <a:latin typeface="+mj-lt"/>
              </a:rPr>
              <a:t> 000.000.0000		</a:t>
            </a:r>
            <a:r>
              <a:rPr lang="en-US" b="1" dirty="0">
                <a:latin typeface="+mj-lt"/>
              </a:rPr>
              <a:t>Phone</a:t>
            </a:r>
            <a:r>
              <a:rPr lang="en-US" dirty="0">
                <a:latin typeface="+mj-lt"/>
              </a:rPr>
              <a:t> 000.000.0000	</a:t>
            </a:r>
          </a:p>
          <a:p>
            <a:pPr marL="0" indent="0">
              <a:lnSpc>
                <a:spcPct val="100000"/>
              </a:lnSpc>
              <a:spcBef>
                <a:spcPts val="0"/>
              </a:spcBef>
              <a:buNone/>
            </a:pPr>
            <a:r>
              <a:rPr lang="en-US" dirty="0">
                <a:latin typeface="+mj-lt"/>
                <a:hlinkClick r:id="rId3"/>
              </a:rPr>
              <a:t>email@</a:t>
            </a:r>
            <a:r>
              <a:rPr lang="en-US" dirty="0">
                <a:latin typeface="+mj-lt"/>
              </a:rPr>
              <a:t>				</a:t>
            </a:r>
            <a:r>
              <a:rPr lang="en-US" dirty="0">
                <a:latin typeface="+mj-lt"/>
                <a:hlinkClick r:id="rId4"/>
              </a:rPr>
              <a:t>email@</a:t>
            </a:r>
            <a:endParaRPr lang="en-US" dirty="0">
              <a:solidFill>
                <a:schemeClr val="bg2">
                  <a:lumMod val="75000"/>
                </a:schemeClr>
              </a:solidFill>
              <a:latin typeface="+mj-lt"/>
            </a:endParaRPr>
          </a:p>
        </p:txBody>
      </p:sp>
      <p:sp>
        <p:nvSpPr>
          <p:cNvPr id="6" name="Rectangle 5">
            <a:extLst>
              <a:ext uri="{FF2B5EF4-FFF2-40B4-BE49-F238E27FC236}">
                <a16:creationId xmlns:a16="http://schemas.microsoft.com/office/drawing/2014/main" id="{FF72D6C8-1ADB-4D80-99D7-7CB31DE4E8AE}"/>
              </a:ext>
            </a:extLst>
          </p:cNvPr>
          <p:cNvSpPr/>
          <p:nvPr/>
        </p:nvSpPr>
        <p:spPr>
          <a:xfrm>
            <a:off x="567018" y="2411781"/>
            <a:ext cx="10083053" cy="553998"/>
          </a:xfrm>
          <a:prstGeom prst="rect">
            <a:avLst/>
          </a:prstGeom>
        </p:spPr>
        <p:txBody>
          <a:bodyPr wrap="square">
            <a:spAutoFit/>
          </a:bodyPr>
          <a:lstStyle/>
          <a:p>
            <a:pPr>
              <a:spcBef>
                <a:spcPts val="800"/>
              </a:spcBef>
            </a:pPr>
            <a:r>
              <a:rPr lang="en-US" sz="3000" b="1" dirty="0">
                <a:solidFill>
                  <a:schemeClr val="accent1"/>
                </a:solidFill>
                <a:latin typeface="+mj-lt"/>
              </a:rPr>
              <a:t>If you need additional help, please contact:</a:t>
            </a:r>
          </a:p>
        </p:txBody>
      </p:sp>
      <p:sp>
        <p:nvSpPr>
          <p:cNvPr id="3" name="Footer Placeholder 2">
            <a:extLst>
              <a:ext uri="{FF2B5EF4-FFF2-40B4-BE49-F238E27FC236}">
                <a16:creationId xmlns:a16="http://schemas.microsoft.com/office/drawing/2014/main" id="{3515CA25-A43B-D46F-A36E-4832F44C6D8F}"/>
              </a:ext>
            </a:extLst>
          </p:cNvPr>
          <p:cNvSpPr>
            <a:spLocks noGrp="1"/>
          </p:cNvSpPr>
          <p:nvPr>
            <p:ph type="ftr" sz="quarter" idx="11"/>
          </p:nvPr>
        </p:nvSpPr>
        <p:spPr/>
        <p:txBody>
          <a:bodyPr/>
          <a:lstStyle/>
          <a:p>
            <a:pPr defTabSz="457200"/>
            <a:r>
              <a:rPr lang="en-US" dirty="0">
                <a:solidFill>
                  <a:schemeClr val="bg1"/>
                </a:solidFill>
                <a:latin typeface="+mj-lt"/>
              </a:rPr>
              <a:t>27</a:t>
            </a:r>
          </a:p>
        </p:txBody>
      </p:sp>
    </p:spTree>
    <p:extLst>
      <p:ext uri="{BB962C8B-B14F-4D97-AF65-F5344CB8AC3E}">
        <p14:creationId xmlns:p14="http://schemas.microsoft.com/office/powerpoint/2010/main" val="185789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3FC4-B1BC-4E50-94DD-94E287176E8A}"/>
              </a:ext>
            </a:extLst>
          </p:cNvPr>
          <p:cNvSpPr>
            <a:spLocks noGrp="1"/>
          </p:cNvSpPr>
          <p:nvPr>
            <p:ph type="title"/>
          </p:nvPr>
        </p:nvSpPr>
        <p:spPr>
          <a:xfrm>
            <a:off x="680321" y="1176564"/>
            <a:ext cx="8915400" cy="290513"/>
          </a:xfrm>
        </p:spPr>
        <p:txBody>
          <a:bodyPr>
            <a:noAutofit/>
          </a:bodyPr>
          <a:lstStyle/>
          <a:p>
            <a:r>
              <a:rPr lang="en-US" sz="4400" dirty="0"/>
              <a:t>Survey</a:t>
            </a:r>
          </a:p>
        </p:txBody>
      </p:sp>
      <p:sp>
        <p:nvSpPr>
          <p:cNvPr id="5" name="Rectangle 4">
            <a:extLst>
              <a:ext uri="{FF2B5EF4-FFF2-40B4-BE49-F238E27FC236}">
                <a16:creationId xmlns:a16="http://schemas.microsoft.com/office/drawing/2014/main" id="{E2899E6C-BC91-4D7F-B608-3BF5341291C1}"/>
              </a:ext>
            </a:extLst>
          </p:cNvPr>
          <p:cNvSpPr/>
          <p:nvPr/>
        </p:nvSpPr>
        <p:spPr>
          <a:xfrm>
            <a:off x="561562" y="2816059"/>
            <a:ext cx="4383300" cy="1938992"/>
          </a:xfrm>
          <a:prstGeom prst="rect">
            <a:avLst/>
          </a:prstGeom>
        </p:spPr>
        <p:txBody>
          <a:bodyPr wrap="square">
            <a:spAutoFit/>
          </a:bodyPr>
          <a:lstStyle/>
          <a:p>
            <a:pPr lvl="0">
              <a:lnSpc>
                <a:spcPct val="100000"/>
              </a:lnSpc>
              <a:spcBef>
                <a:spcPts val="0"/>
              </a:spcBef>
              <a:buSzPts val="2000"/>
            </a:pPr>
            <a:r>
              <a:rPr lang="en-US" sz="2400" dirty="0">
                <a:solidFill>
                  <a:schemeClr val="accent1"/>
                </a:solidFill>
                <a:latin typeface="+mj-lt"/>
              </a:rPr>
              <a:t>If you have not completed the survey already, please do so now.</a:t>
            </a:r>
          </a:p>
          <a:p>
            <a:pPr lvl="0">
              <a:lnSpc>
                <a:spcPct val="100000"/>
              </a:lnSpc>
              <a:spcBef>
                <a:spcPts val="0"/>
              </a:spcBef>
              <a:buSzPts val="2000"/>
            </a:pPr>
            <a:endParaRPr lang="en-US" sz="2400" dirty="0">
              <a:solidFill>
                <a:schemeClr val="accent2">
                  <a:lumMod val="50000"/>
                </a:schemeClr>
              </a:solidFill>
              <a:latin typeface="+mj-lt"/>
            </a:endParaRPr>
          </a:p>
          <a:p>
            <a:pPr lvl="0">
              <a:lnSpc>
                <a:spcPct val="100000"/>
              </a:lnSpc>
              <a:spcBef>
                <a:spcPts val="0"/>
              </a:spcBef>
              <a:buSzPts val="2000"/>
            </a:pPr>
            <a:r>
              <a:rPr lang="en-US" sz="2400" dirty="0">
                <a:solidFill>
                  <a:schemeClr val="accent2">
                    <a:lumMod val="50000"/>
                  </a:schemeClr>
                </a:solidFill>
                <a:highlight>
                  <a:srgbClr val="FFFF00"/>
                </a:highlight>
                <a:latin typeface="+mj-lt"/>
              </a:rPr>
              <a:t>Local Link or QR Code</a:t>
            </a:r>
          </a:p>
        </p:txBody>
      </p:sp>
      <p:pic>
        <p:nvPicPr>
          <p:cNvPr id="6" name="Content Placeholder 7" descr="A screenshot of a computer&#10;&#10;Description automatically generated with medium confidence">
            <a:extLst>
              <a:ext uri="{FF2B5EF4-FFF2-40B4-BE49-F238E27FC236}">
                <a16:creationId xmlns:a16="http://schemas.microsoft.com/office/drawing/2014/main" id="{18A44640-14F4-C214-6D1B-19DB895F7740}"/>
              </a:ext>
            </a:extLst>
          </p:cNvPr>
          <p:cNvPicPr>
            <a:picLocks noChangeAspect="1"/>
          </p:cNvPicPr>
          <p:nvPr/>
        </p:nvPicPr>
        <p:blipFill rotWithShape="1">
          <a:blip r:embed="rId3">
            <a:extLst>
              <a:ext uri="{28A0092B-C50C-407E-A947-70E740481C1C}">
                <a14:useLocalDpi xmlns:a14="http://schemas.microsoft.com/office/drawing/2010/main" val="0"/>
              </a:ext>
            </a:extLst>
          </a:blip>
          <a:srcRect t="1" b="13337"/>
          <a:stretch/>
        </p:blipFill>
        <p:spPr>
          <a:xfrm>
            <a:off x="6312023" y="2267"/>
            <a:ext cx="4743635" cy="6855733"/>
          </a:xfrm>
          <a:prstGeom prst="rect">
            <a:avLst/>
          </a:prstGeom>
        </p:spPr>
      </p:pic>
      <p:sp>
        <p:nvSpPr>
          <p:cNvPr id="3" name="Footer Placeholder 2">
            <a:extLst>
              <a:ext uri="{FF2B5EF4-FFF2-40B4-BE49-F238E27FC236}">
                <a16:creationId xmlns:a16="http://schemas.microsoft.com/office/drawing/2014/main" id="{512F8F72-ABC1-BF90-3F5A-D363182A7DF0}"/>
              </a:ext>
            </a:extLst>
          </p:cNvPr>
          <p:cNvSpPr>
            <a:spLocks noGrp="1"/>
          </p:cNvSpPr>
          <p:nvPr>
            <p:ph type="ftr" sz="quarter" idx="11"/>
          </p:nvPr>
        </p:nvSpPr>
        <p:spPr/>
        <p:txBody>
          <a:bodyPr/>
          <a:lstStyle/>
          <a:p>
            <a:pPr defTabSz="457200"/>
            <a:r>
              <a:rPr lang="en-US" dirty="0">
                <a:solidFill>
                  <a:schemeClr val="bg1"/>
                </a:solidFill>
                <a:latin typeface="+mj-lt"/>
              </a:rPr>
              <a:t>28</a:t>
            </a:r>
          </a:p>
        </p:txBody>
      </p:sp>
    </p:spTree>
    <p:extLst>
      <p:ext uri="{BB962C8B-B14F-4D97-AF65-F5344CB8AC3E}">
        <p14:creationId xmlns:p14="http://schemas.microsoft.com/office/powerpoint/2010/main" val="426943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0B13-1727-4B69-9B66-B9675039F444}"/>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4CB881E5-D63B-46C8-AAE0-72BAA13F8458}"/>
              </a:ext>
            </a:extLst>
          </p:cNvPr>
          <p:cNvSpPr>
            <a:spLocks noGrp="1"/>
          </p:cNvSpPr>
          <p:nvPr>
            <p:ph idx="1"/>
          </p:nvPr>
        </p:nvSpPr>
        <p:spPr>
          <a:xfrm>
            <a:off x="680321" y="2124222"/>
            <a:ext cx="11084049" cy="3811966"/>
          </a:xfrm>
        </p:spPr>
        <p:txBody>
          <a:bodyPr>
            <a:normAutofit fontScale="92500" lnSpcReduction="10000"/>
          </a:bodyPr>
          <a:lstStyle/>
          <a:p>
            <a:pPr>
              <a:lnSpc>
                <a:spcPct val="120000"/>
              </a:lnSpc>
              <a:spcBef>
                <a:spcPts val="0"/>
              </a:spcBef>
            </a:pPr>
            <a:r>
              <a:rPr lang="en-US" sz="2000" dirty="0">
                <a:latin typeface="+mj-lt"/>
              </a:rPr>
              <a:t>Read and absorb information shared with you today.</a:t>
            </a:r>
          </a:p>
          <a:p>
            <a:pPr>
              <a:lnSpc>
                <a:spcPct val="120000"/>
              </a:lnSpc>
              <a:spcBef>
                <a:spcPts val="0"/>
              </a:spcBef>
            </a:pPr>
            <a:r>
              <a:rPr lang="en-US" sz="2000" dirty="0">
                <a:latin typeface="+mj-lt"/>
              </a:rPr>
              <a:t>Set up your WorksourceWa.com account and upload your resume.</a:t>
            </a:r>
          </a:p>
          <a:p>
            <a:pPr>
              <a:lnSpc>
                <a:spcPct val="120000"/>
              </a:lnSpc>
              <a:spcBef>
                <a:spcPts val="0"/>
              </a:spcBef>
            </a:pPr>
            <a:r>
              <a:rPr lang="en-US" sz="2000" dirty="0">
                <a:latin typeface="+mj-lt"/>
              </a:rPr>
              <a:t>Apply for Unemployment Benefits upon layoff; many resources not available if you have not applied.</a:t>
            </a:r>
          </a:p>
          <a:p>
            <a:pPr>
              <a:lnSpc>
                <a:spcPct val="120000"/>
              </a:lnSpc>
              <a:spcBef>
                <a:spcPts val="0"/>
              </a:spcBef>
            </a:pPr>
            <a:r>
              <a:rPr lang="en-US" sz="2000" dirty="0">
                <a:latin typeface="+mj-lt"/>
              </a:rPr>
              <a:t>Contact WorkSource to connect with a WIOA Counselor for one-on-one help.</a:t>
            </a:r>
          </a:p>
          <a:p>
            <a:pPr>
              <a:lnSpc>
                <a:spcPct val="120000"/>
              </a:lnSpc>
              <a:spcBef>
                <a:spcPts val="0"/>
              </a:spcBef>
            </a:pPr>
            <a:r>
              <a:rPr lang="en-US" sz="2000" dirty="0">
                <a:latin typeface="+mj-lt"/>
              </a:rPr>
              <a:t>Visit esd.wa.gov. Download and use the Job Search Logs.</a:t>
            </a:r>
          </a:p>
          <a:p>
            <a:pPr>
              <a:lnSpc>
                <a:spcPct val="120000"/>
              </a:lnSpc>
              <a:spcBef>
                <a:spcPts val="0"/>
              </a:spcBef>
            </a:pPr>
            <a:r>
              <a:rPr lang="en-US" sz="2000" dirty="0">
                <a:latin typeface="+mj-lt"/>
              </a:rPr>
              <a:t>Consider training or certification.</a:t>
            </a:r>
          </a:p>
          <a:p>
            <a:pPr>
              <a:lnSpc>
                <a:spcPct val="120000"/>
              </a:lnSpc>
              <a:spcBef>
                <a:spcPts val="0"/>
              </a:spcBef>
            </a:pPr>
            <a:r>
              <a:rPr lang="en-US" sz="2000" dirty="0">
                <a:latin typeface="+mj-lt"/>
              </a:rPr>
              <a:t>Look for workshops, hiring events, and job fairs on WorkSourceWa.com.</a:t>
            </a:r>
          </a:p>
          <a:p>
            <a:pPr>
              <a:lnSpc>
                <a:spcPct val="120000"/>
              </a:lnSpc>
              <a:spcBef>
                <a:spcPts val="0"/>
              </a:spcBef>
            </a:pPr>
            <a:r>
              <a:rPr lang="en-US" sz="2000" dirty="0">
                <a:latin typeface="+mj-lt"/>
              </a:rPr>
              <a:t>Check with Department of Labor regarding your health insurance and/or retirement plan.</a:t>
            </a:r>
          </a:p>
          <a:p>
            <a:pPr>
              <a:lnSpc>
                <a:spcPct val="120000"/>
              </a:lnSpc>
              <a:spcBef>
                <a:spcPts val="0"/>
              </a:spcBef>
            </a:pPr>
            <a:r>
              <a:rPr lang="en-US" sz="2000" dirty="0">
                <a:latin typeface="+mj-lt"/>
              </a:rPr>
              <a:t>Reach out to the Washington State Labor Council for additional support.</a:t>
            </a:r>
          </a:p>
          <a:p>
            <a:pPr>
              <a:lnSpc>
                <a:spcPct val="120000"/>
              </a:lnSpc>
              <a:spcBef>
                <a:spcPts val="0"/>
              </a:spcBef>
            </a:pPr>
            <a:r>
              <a:rPr lang="en-US" sz="2000" dirty="0">
                <a:latin typeface="+mj-lt"/>
              </a:rPr>
              <a:t>Remember, you now have a network! </a:t>
            </a:r>
            <a:r>
              <a:rPr lang="en-US" sz="2000" b="1" dirty="0">
                <a:latin typeface="+mj-lt"/>
              </a:rPr>
              <a:t>Reach out to us for support.</a:t>
            </a:r>
            <a:endParaRPr lang="en-US" sz="2000" dirty="0">
              <a:latin typeface="+mj-lt"/>
            </a:endParaRPr>
          </a:p>
          <a:p>
            <a:endParaRPr lang="en-US" sz="1800" dirty="0"/>
          </a:p>
        </p:txBody>
      </p:sp>
      <p:sp>
        <p:nvSpPr>
          <p:cNvPr id="4" name="Footer Placeholder 3">
            <a:extLst>
              <a:ext uri="{FF2B5EF4-FFF2-40B4-BE49-F238E27FC236}">
                <a16:creationId xmlns:a16="http://schemas.microsoft.com/office/drawing/2014/main" id="{635010EB-7A4D-D8A5-00B3-C05FAD0CC5A2}"/>
              </a:ext>
            </a:extLst>
          </p:cNvPr>
          <p:cNvSpPr>
            <a:spLocks noGrp="1"/>
          </p:cNvSpPr>
          <p:nvPr>
            <p:ph type="ftr" sz="quarter" idx="11"/>
          </p:nvPr>
        </p:nvSpPr>
        <p:spPr/>
        <p:txBody>
          <a:bodyPr/>
          <a:lstStyle/>
          <a:p>
            <a:pPr defTabSz="457200"/>
            <a:r>
              <a:rPr lang="en-US" dirty="0">
                <a:solidFill>
                  <a:schemeClr val="bg1"/>
                </a:solidFill>
                <a:latin typeface="+mj-lt"/>
              </a:rPr>
              <a:t>29</a:t>
            </a:r>
          </a:p>
        </p:txBody>
      </p:sp>
    </p:spTree>
    <p:extLst>
      <p:ext uri="{BB962C8B-B14F-4D97-AF65-F5344CB8AC3E}">
        <p14:creationId xmlns:p14="http://schemas.microsoft.com/office/powerpoint/2010/main" val="84183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68" y="787734"/>
            <a:ext cx="9906846" cy="1075572"/>
          </a:xfrm>
        </p:spPr>
        <p:txBody>
          <a:bodyPr>
            <a:noAutofit/>
          </a:bodyPr>
          <a:lstStyle/>
          <a:p>
            <a:r>
              <a:rPr lang="en-US" sz="4000" dirty="0"/>
              <a:t>Agenda</a:t>
            </a:r>
          </a:p>
        </p:txBody>
      </p:sp>
      <p:sp>
        <p:nvSpPr>
          <p:cNvPr id="3" name="Content Placeholder 2"/>
          <p:cNvSpPr>
            <a:spLocks noGrp="1"/>
          </p:cNvSpPr>
          <p:nvPr>
            <p:ph idx="1"/>
          </p:nvPr>
        </p:nvSpPr>
        <p:spPr>
          <a:xfrm>
            <a:off x="582997" y="2523565"/>
            <a:ext cx="11140362" cy="2471130"/>
          </a:xfrm>
        </p:spPr>
        <p:txBody>
          <a:bodyPr>
            <a:noAutofit/>
          </a:bodyPr>
          <a:lstStyle/>
          <a:p>
            <a:pPr marL="514350" lvl="0" indent="-514350">
              <a:spcBef>
                <a:spcPts val="600"/>
              </a:spcBef>
              <a:spcAft>
                <a:spcPts val="600"/>
              </a:spcAft>
              <a:buClr>
                <a:schemeClr val="bg2"/>
              </a:buClr>
              <a:buSzPct val="100000"/>
              <a:buFont typeface="+mj-lt"/>
              <a:buAutoNum type="romanUcPeriod"/>
            </a:pPr>
            <a:r>
              <a:rPr lang="en-US" dirty="0">
                <a:latin typeface="+mj-lt"/>
              </a:rPr>
              <a:t>WorkSource</a:t>
            </a:r>
          </a:p>
          <a:p>
            <a:pPr marL="514350" lvl="0" indent="-514350">
              <a:spcBef>
                <a:spcPts val="600"/>
              </a:spcBef>
              <a:spcAft>
                <a:spcPts val="600"/>
              </a:spcAft>
              <a:buClr>
                <a:schemeClr val="bg2"/>
              </a:buClr>
              <a:buSzPct val="100000"/>
              <a:buFont typeface="+mj-lt"/>
              <a:buAutoNum type="romanUcPeriod"/>
            </a:pPr>
            <a:r>
              <a:rPr lang="en-US" dirty="0">
                <a:latin typeface="+mj-lt"/>
              </a:rPr>
              <a:t>Unemployment Insurance Benefits</a:t>
            </a:r>
          </a:p>
          <a:p>
            <a:pPr marL="514350" indent="-514350">
              <a:spcBef>
                <a:spcPts val="600"/>
              </a:spcBef>
              <a:spcAft>
                <a:spcPts val="600"/>
              </a:spcAft>
              <a:buClr>
                <a:schemeClr val="bg2"/>
              </a:buClr>
              <a:buSzPct val="100000"/>
              <a:buFont typeface="+mj-lt"/>
              <a:buAutoNum type="romanUcPeriod"/>
            </a:pPr>
            <a:r>
              <a:rPr lang="en-US" dirty="0">
                <a:latin typeface="+mj-lt"/>
              </a:rPr>
              <a:t>Health Insurance</a:t>
            </a:r>
          </a:p>
          <a:p>
            <a:pPr marL="514350" lvl="0" indent="-514350">
              <a:spcBef>
                <a:spcPts val="600"/>
              </a:spcBef>
              <a:spcAft>
                <a:spcPts val="600"/>
              </a:spcAft>
              <a:buClr>
                <a:schemeClr val="bg2"/>
              </a:buClr>
              <a:buSzPct val="100000"/>
              <a:buFont typeface="+mj-lt"/>
              <a:buAutoNum type="romanUcPeriod"/>
            </a:pPr>
            <a:r>
              <a:rPr lang="en-US" dirty="0">
                <a:latin typeface="+mj-lt"/>
              </a:rPr>
              <a:t>WIOA Title 1 Dislocated Worker Program</a:t>
            </a:r>
          </a:p>
          <a:p>
            <a:pPr marL="514350" lvl="0" indent="-514350">
              <a:spcBef>
                <a:spcPts val="600"/>
              </a:spcBef>
              <a:spcAft>
                <a:spcPts val="600"/>
              </a:spcAft>
              <a:buClr>
                <a:schemeClr val="bg2"/>
              </a:buClr>
              <a:buSzPct val="100000"/>
              <a:buFont typeface="+mj-lt"/>
              <a:buAutoNum type="romanUcPeriod"/>
            </a:pPr>
            <a:r>
              <a:rPr lang="en-US" dirty="0">
                <a:latin typeface="+mj-lt"/>
              </a:rPr>
              <a:t>Community and Technical College Worker Retraining Programs</a:t>
            </a:r>
          </a:p>
        </p:txBody>
      </p:sp>
      <p:sp>
        <p:nvSpPr>
          <p:cNvPr id="6" name="Rectangle 2"/>
          <p:cNvSpPr>
            <a:spLocks noChangeArrowheads="1"/>
          </p:cNvSpPr>
          <p:nvPr/>
        </p:nvSpPr>
        <p:spPr bwMode="auto">
          <a:xfrm>
            <a:off x="0" y="579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p:cNvSpPr>
            <a:spLocks noChangeArrowheads="1"/>
          </p:cNvSpPr>
          <p:nvPr/>
        </p:nvSpPr>
        <p:spPr bwMode="auto">
          <a:xfrm>
            <a:off x="0" y="681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Footer Placeholder 3">
            <a:extLst>
              <a:ext uri="{FF2B5EF4-FFF2-40B4-BE49-F238E27FC236}">
                <a16:creationId xmlns:a16="http://schemas.microsoft.com/office/drawing/2014/main" id="{C273A046-7195-0290-3F15-0E07EA977021}"/>
              </a:ext>
            </a:extLst>
          </p:cNvPr>
          <p:cNvSpPr>
            <a:spLocks noGrp="1"/>
          </p:cNvSpPr>
          <p:nvPr>
            <p:ph type="ftr" sz="quarter" idx="11"/>
          </p:nvPr>
        </p:nvSpPr>
        <p:spPr/>
        <p:txBody>
          <a:bodyPr/>
          <a:lstStyle/>
          <a:p>
            <a:pPr defTabSz="457200"/>
            <a:r>
              <a:rPr lang="en-US" dirty="0">
                <a:solidFill>
                  <a:schemeClr val="bg1"/>
                </a:solidFill>
                <a:latin typeface="+mj-lt"/>
              </a:rPr>
              <a:t>3</a:t>
            </a:r>
          </a:p>
        </p:txBody>
      </p:sp>
    </p:spTree>
    <p:extLst>
      <p:ext uri="{BB962C8B-B14F-4D97-AF65-F5344CB8AC3E}">
        <p14:creationId xmlns:p14="http://schemas.microsoft.com/office/powerpoint/2010/main" val="411057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63316" y="2469946"/>
            <a:ext cx="9737131" cy="2701786"/>
          </a:xfrm>
          <a:prstGeom prst="rect">
            <a:avLst/>
          </a:prstGeom>
        </p:spPr>
        <p:txBody>
          <a:bodyP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600"/>
              </a:spcBef>
              <a:buSzPts val="2000"/>
              <a:buNone/>
            </a:pPr>
            <a:r>
              <a:rPr lang="en-US" sz="3200" dirty="0">
                <a:latin typeface="+mj-lt"/>
              </a:rPr>
              <a:t>It can be hard to pick up the pieces and look for a new job. Today, we would like to introduce you to WorkSource and the various programs and services in place to help you get back to work as quickly as possible.</a:t>
            </a:r>
          </a:p>
        </p:txBody>
      </p:sp>
      <p:sp>
        <p:nvSpPr>
          <p:cNvPr id="3" name="Rectangle 2"/>
          <p:cNvSpPr/>
          <p:nvPr/>
        </p:nvSpPr>
        <p:spPr>
          <a:xfrm>
            <a:off x="536423" y="1648803"/>
            <a:ext cx="6168676" cy="646331"/>
          </a:xfrm>
          <a:prstGeom prst="rect">
            <a:avLst/>
          </a:prstGeom>
        </p:spPr>
        <p:txBody>
          <a:bodyPr wrap="none">
            <a:noAutofit/>
          </a:bodyPr>
          <a:lstStyle/>
          <a:p>
            <a:pPr>
              <a:spcBef>
                <a:spcPts val="800"/>
              </a:spcBef>
            </a:pPr>
            <a:r>
              <a:rPr lang="en-US" sz="4000" b="1" dirty="0">
                <a:solidFill>
                  <a:schemeClr val="accent1"/>
                </a:solidFill>
                <a:latin typeface="+mj-lt"/>
              </a:rPr>
              <a:t>BEING LAID OFF IS PAINFUL.</a:t>
            </a:r>
            <a:endParaRPr lang="en-US" sz="4000" b="1" dirty="0">
              <a:solidFill>
                <a:srgbClr val="FF0000"/>
              </a:solidFill>
              <a:latin typeface="+mj-lt"/>
            </a:endParaRPr>
          </a:p>
        </p:txBody>
      </p:sp>
      <p:sp>
        <p:nvSpPr>
          <p:cNvPr id="4" name="Footer Placeholder 3">
            <a:extLst>
              <a:ext uri="{FF2B5EF4-FFF2-40B4-BE49-F238E27FC236}">
                <a16:creationId xmlns:a16="http://schemas.microsoft.com/office/drawing/2014/main" id="{E38FFDA9-5BEA-DD0E-7EEE-11361A6D4898}"/>
              </a:ext>
            </a:extLst>
          </p:cNvPr>
          <p:cNvSpPr>
            <a:spLocks noGrp="1"/>
          </p:cNvSpPr>
          <p:nvPr>
            <p:ph type="ftr" sz="quarter" idx="11"/>
          </p:nvPr>
        </p:nvSpPr>
        <p:spPr/>
        <p:txBody>
          <a:bodyPr/>
          <a:lstStyle/>
          <a:p>
            <a:pPr defTabSz="457200"/>
            <a:r>
              <a:rPr lang="en-US" dirty="0">
                <a:solidFill>
                  <a:schemeClr val="bg1"/>
                </a:solidFill>
                <a:latin typeface="+mj-lt"/>
              </a:rPr>
              <a:t>4</a:t>
            </a:r>
          </a:p>
        </p:txBody>
      </p:sp>
    </p:spTree>
    <p:extLst>
      <p:ext uri="{BB962C8B-B14F-4D97-AF65-F5344CB8AC3E}">
        <p14:creationId xmlns:p14="http://schemas.microsoft.com/office/powerpoint/2010/main" val="64113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41" y="787734"/>
            <a:ext cx="9903208" cy="1075572"/>
          </a:xfrm>
        </p:spPr>
        <p:txBody>
          <a:bodyPr>
            <a:noAutofit/>
          </a:bodyPr>
          <a:lstStyle/>
          <a:p>
            <a:r>
              <a:rPr lang="en-US" sz="4000" dirty="0"/>
              <a:t>What is WorkSource?</a:t>
            </a:r>
          </a:p>
        </p:txBody>
      </p:sp>
      <p:sp>
        <p:nvSpPr>
          <p:cNvPr id="3" name="Content Placeholder 2"/>
          <p:cNvSpPr>
            <a:spLocks noGrp="1"/>
          </p:cNvSpPr>
          <p:nvPr>
            <p:ph idx="1"/>
          </p:nvPr>
        </p:nvSpPr>
        <p:spPr>
          <a:xfrm>
            <a:off x="558041" y="3839329"/>
            <a:ext cx="10293136" cy="2326407"/>
          </a:xfrm>
        </p:spPr>
        <p:txBody>
          <a:bodyPr>
            <a:noAutofit/>
          </a:bodyPr>
          <a:lstStyle/>
          <a:p>
            <a:pPr lvl="0">
              <a:spcBef>
                <a:spcPts val="0"/>
              </a:spcBef>
              <a:spcAft>
                <a:spcPts val="600"/>
              </a:spcAft>
              <a:buSzPts val="2000"/>
            </a:pPr>
            <a:r>
              <a:rPr lang="en-US" dirty="0">
                <a:latin typeface="+mj-lt"/>
              </a:rPr>
              <a:t>A “one-stop” center providing </a:t>
            </a:r>
            <a:r>
              <a:rPr lang="en-US" b="1" dirty="0">
                <a:latin typeface="+mj-lt"/>
              </a:rPr>
              <a:t>free</a:t>
            </a:r>
            <a:r>
              <a:rPr lang="en-US" dirty="0">
                <a:latin typeface="+mj-lt"/>
              </a:rPr>
              <a:t> access to computers, copiers, phone, fax, and Wi-Fi. </a:t>
            </a:r>
          </a:p>
          <a:p>
            <a:pPr>
              <a:spcBef>
                <a:spcPts val="0"/>
              </a:spcBef>
              <a:spcAft>
                <a:spcPts val="600"/>
              </a:spcAft>
              <a:buSzPts val="2000"/>
            </a:pPr>
            <a:r>
              <a:rPr lang="en-US" dirty="0">
                <a:latin typeface="+mj-lt"/>
              </a:rPr>
              <a:t>Find a local WorkSource office </a:t>
            </a:r>
            <a:r>
              <a:rPr lang="en-US" dirty="0">
                <a:latin typeface="+mj-lt"/>
                <a:hlinkClick r:id="rId3"/>
              </a:rPr>
              <a:t>online</a:t>
            </a:r>
            <a:r>
              <a:rPr lang="en-US" dirty="0">
                <a:latin typeface="+mj-lt"/>
              </a:rPr>
              <a:t>.</a:t>
            </a:r>
          </a:p>
          <a:p>
            <a:pPr>
              <a:spcBef>
                <a:spcPts val="0"/>
              </a:spcBef>
              <a:spcAft>
                <a:spcPts val="600"/>
              </a:spcAft>
              <a:buSzPts val="2000"/>
            </a:pPr>
            <a:r>
              <a:rPr lang="en-US" dirty="0">
                <a:latin typeface="+mj-lt"/>
              </a:rPr>
              <a:t>Washington State Unemployment Insurance Department is part of WorkSource.</a:t>
            </a:r>
          </a:p>
          <a:p>
            <a:pPr>
              <a:spcBef>
                <a:spcPts val="0"/>
              </a:spcBef>
              <a:spcAft>
                <a:spcPts val="600"/>
              </a:spcAft>
              <a:buSzPts val="2000"/>
            </a:pPr>
            <a:endParaRPr lang="en-US" dirty="0">
              <a:latin typeface="+mj-lt"/>
            </a:endParaRPr>
          </a:p>
          <a:p>
            <a:pPr lvl="0">
              <a:spcBef>
                <a:spcPts val="0"/>
              </a:spcBef>
              <a:spcAft>
                <a:spcPts val="600"/>
              </a:spcAft>
              <a:buSzPts val="2000"/>
            </a:pPr>
            <a:endParaRPr lang="en-US" dirty="0">
              <a:latin typeface="+mj-lt"/>
            </a:endParaRPr>
          </a:p>
        </p:txBody>
      </p:sp>
      <p:sp>
        <p:nvSpPr>
          <p:cNvPr id="6" name="Rectangle 2"/>
          <p:cNvSpPr>
            <a:spLocks noChangeArrowheads="1"/>
          </p:cNvSpPr>
          <p:nvPr/>
        </p:nvSpPr>
        <p:spPr bwMode="auto">
          <a:xfrm>
            <a:off x="0" y="579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p:cNvSpPr>
            <a:spLocks noChangeArrowheads="1"/>
          </p:cNvSpPr>
          <p:nvPr/>
        </p:nvSpPr>
        <p:spPr bwMode="auto">
          <a:xfrm>
            <a:off x="0" y="6780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p:nvPr/>
        </p:nvSpPr>
        <p:spPr>
          <a:xfrm>
            <a:off x="558041" y="2210998"/>
            <a:ext cx="10119791" cy="1477328"/>
          </a:xfrm>
          <a:prstGeom prst="rect">
            <a:avLst/>
          </a:prstGeom>
        </p:spPr>
        <p:txBody>
          <a:bodyPr wrap="square">
            <a:noAutofit/>
          </a:bodyPr>
          <a:lstStyle/>
          <a:p>
            <a:pPr>
              <a:spcBef>
                <a:spcPts val="800"/>
              </a:spcBef>
            </a:pPr>
            <a:r>
              <a:rPr lang="en-US" sz="3000" b="1" dirty="0">
                <a:solidFill>
                  <a:schemeClr val="accent1"/>
                </a:solidFill>
                <a:latin typeface="+mj-lt"/>
              </a:rPr>
              <a:t>WorkSource is a federally funded partnership of state and local organizations that provide employment and training solutions at no cost.</a:t>
            </a:r>
            <a:endParaRPr lang="en-US" sz="3000" b="1" dirty="0">
              <a:solidFill>
                <a:srgbClr val="FF0000"/>
              </a:solidFill>
              <a:latin typeface="+mj-lt"/>
            </a:endParaRPr>
          </a:p>
        </p:txBody>
      </p:sp>
      <p:sp>
        <p:nvSpPr>
          <p:cNvPr id="4" name="Footer Placeholder 3">
            <a:extLst>
              <a:ext uri="{FF2B5EF4-FFF2-40B4-BE49-F238E27FC236}">
                <a16:creationId xmlns:a16="http://schemas.microsoft.com/office/drawing/2014/main" id="{6D40156E-6F4A-A546-CFD0-1C87046EB3CD}"/>
              </a:ext>
            </a:extLst>
          </p:cNvPr>
          <p:cNvSpPr>
            <a:spLocks noGrp="1"/>
          </p:cNvSpPr>
          <p:nvPr>
            <p:ph type="ftr" sz="quarter" idx="11"/>
          </p:nvPr>
        </p:nvSpPr>
        <p:spPr/>
        <p:txBody>
          <a:bodyPr/>
          <a:lstStyle/>
          <a:p>
            <a:pPr defTabSz="457200"/>
            <a:r>
              <a:rPr lang="en-US" dirty="0">
                <a:solidFill>
                  <a:schemeClr val="bg1"/>
                </a:solidFill>
                <a:latin typeface="+mj-lt"/>
              </a:rPr>
              <a:t>5</a:t>
            </a:r>
          </a:p>
        </p:txBody>
      </p:sp>
    </p:spTree>
    <p:extLst>
      <p:ext uri="{BB962C8B-B14F-4D97-AF65-F5344CB8AC3E}">
        <p14:creationId xmlns:p14="http://schemas.microsoft.com/office/powerpoint/2010/main" val="18524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6" y="753229"/>
            <a:ext cx="9820358" cy="1080937"/>
          </a:xfrm>
        </p:spPr>
        <p:txBody>
          <a:bodyPr>
            <a:normAutofit/>
          </a:bodyPr>
          <a:lstStyle/>
          <a:p>
            <a:r>
              <a:rPr lang="en-US" sz="4000" dirty="0"/>
              <a:t>Unemployment Insurance Benefits</a:t>
            </a:r>
          </a:p>
        </p:txBody>
      </p:sp>
      <p:sp>
        <p:nvSpPr>
          <p:cNvPr id="3" name="Text Placeholder 2"/>
          <p:cNvSpPr>
            <a:spLocks noGrp="1"/>
          </p:cNvSpPr>
          <p:nvPr>
            <p:ph type="body" idx="1"/>
          </p:nvPr>
        </p:nvSpPr>
        <p:spPr>
          <a:xfrm>
            <a:off x="540326" y="2151435"/>
            <a:ext cx="11280371" cy="624003"/>
          </a:xfrm>
        </p:spPr>
        <p:txBody>
          <a:bodyPr>
            <a:noAutofit/>
          </a:bodyPr>
          <a:lstStyle/>
          <a:p>
            <a:r>
              <a:rPr lang="en-US" sz="3000" dirty="0">
                <a:solidFill>
                  <a:schemeClr val="accent1"/>
                </a:solidFill>
                <a:latin typeface="+mj-lt"/>
              </a:rPr>
              <a:t>Temporary financial assistance funded by employer taxes.</a:t>
            </a:r>
          </a:p>
        </p:txBody>
      </p:sp>
      <p:sp>
        <p:nvSpPr>
          <p:cNvPr id="4" name="Content Placeholder 3"/>
          <p:cNvSpPr>
            <a:spLocks noGrp="1"/>
          </p:cNvSpPr>
          <p:nvPr>
            <p:ph sz="half" idx="2"/>
          </p:nvPr>
        </p:nvSpPr>
        <p:spPr>
          <a:xfrm>
            <a:off x="530629" y="2879266"/>
            <a:ext cx="11130742" cy="2981972"/>
          </a:xfrm>
        </p:spPr>
        <p:txBody>
          <a:bodyPr>
            <a:noAutofit/>
          </a:bodyPr>
          <a:lstStyle/>
          <a:p>
            <a:pPr>
              <a:spcBef>
                <a:spcPts val="600"/>
              </a:spcBef>
            </a:pPr>
            <a:r>
              <a:rPr lang="en-US" sz="2700" dirty="0">
                <a:solidFill>
                  <a:schemeClr val="bg2"/>
                </a:solidFill>
                <a:latin typeface="+mj-lt"/>
              </a:rPr>
              <a:t>Benefits are designed to help workers who are unemployed through no fault of their own. Benefits are not meant to replace your earnings, but they can help you meet expenses until you return to work. </a:t>
            </a:r>
          </a:p>
          <a:p>
            <a:pPr>
              <a:spcBef>
                <a:spcPts val="600"/>
              </a:spcBef>
            </a:pPr>
            <a:r>
              <a:rPr lang="en-US" sz="2700" dirty="0">
                <a:solidFill>
                  <a:schemeClr val="bg2"/>
                </a:solidFill>
                <a:latin typeface="+mj-lt"/>
              </a:rPr>
              <a:t>Benefits are </a:t>
            </a:r>
            <a:r>
              <a:rPr lang="en-US" sz="2700" b="1" dirty="0">
                <a:solidFill>
                  <a:schemeClr val="bg2"/>
                </a:solidFill>
                <a:latin typeface="+mj-lt"/>
              </a:rPr>
              <a:t>not</a:t>
            </a:r>
            <a:r>
              <a:rPr lang="en-US" sz="2700" dirty="0">
                <a:solidFill>
                  <a:schemeClr val="bg2"/>
                </a:solidFill>
                <a:latin typeface="+mj-lt"/>
              </a:rPr>
              <a:t> based on financial need.</a:t>
            </a:r>
          </a:p>
          <a:p>
            <a:pPr>
              <a:spcBef>
                <a:spcPts val="600"/>
              </a:spcBef>
            </a:pPr>
            <a:r>
              <a:rPr lang="en-US" sz="2700" dirty="0">
                <a:solidFill>
                  <a:schemeClr val="bg2"/>
                </a:solidFill>
                <a:latin typeface="+mj-lt"/>
              </a:rPr>
              <a:t>You will need to file an initial claim to establish eligibility.</a:t>
            </a:r>
          </a:p>
          <a:p>
            <a:pPr>
              <a:spcBef>
                <a:spcPts val="600"/>
              </a:spcBef>
            </a:pPr>
            <a:r>
              <a:rPr lang="en-US" sz="2700" dirty="0">
                <a:solidFill>
                  <a:schemeClr val="bg2"/>
                </a:solidFill>
                <a:latin typeface="+mj-lt"/>
              </a:rPr>
              <a:t>Benefits are considered taxable income. </a:t>
            </a:r>
          </a:p>
          <a:p>
            <a:pPr marL="0" indent="0">
              <a:spcBef>
                <a:spcPts val="600"/>
              </a:spcBef>
              <a:buNone/>
            </a:pPr>
            <a:endParaRPr lang="en-US" sz="2800" dirty="0">
              <a:solidFill>
                <a:schemeClr val="bg2"/>
              </a:solidFill>
              <a:latin typeface="+mj-lt"/>
            </a:endParaRPr>
          </a:p>
          <a:p>
            <a:pPr>
              <a:spcBef>
                <a:spcPts val="600"/>
              </a:spcBef>
            </a:pPr>
            <a:endParaRPr lang="en-US" sz="2800" dirty="0">
              <a:solidFill>
                <a:schemeClr val="bg2"/>
              </a:solidFill>
              <a:latin typeface="+mj-lt"/>
            </a:endParaRPr>
          </a:p>
        </p:txBody>
      </p:sp>
      <p:sp>
        <p:nvSpPr>
          <p:cNvPr id="5" name="Footer Placeholder 4">
            <a:extLst>
              <a:ext uri="{FF2B5EF4-FFF2-40B4-BE49-F238E27FC236}">
                <a16:creationId xmlns:a16="http://schemas.microsoft.com/office/drawing/2014/main" id="{A8F895D8-9CE6-61E9-9397-E05EB9823865}"/>
              </a:ext>
            </a:extLst>
          </p:cNvPr>
          <p:cNvSpPr>
            <a:spLocks noGrp="1"/>
          </p:cNvSpPr>
          <p:nvPr>
            <p:ph type="ftr" sz="quarter" idx="11"/>
          </p:nvPr>
        </p:nvSpPr>
        <p:spPr/>
        <p:txBody>
          <a:bodyPr/>
          <a:lstStyle/>
          <a:p>
            <a:pPr defTabSz="457200"/>
            <a:r>
              <a:rPr lang="en-US" dirty="0">
                <a:solidFill>
                  <a:schemeClr val="bg1"/>
                </a:solidFill>
                <a:latin typeface="+mj-lt"/>
              </a:rPr>
              <a:t>6</a:t>
            </a:r>
          </a:p>
        </p:txBody>
      </p:sp>
    </p:spTree>
    <p:extLst>
      <p:ext uri="{BB962C8B-B14F-4D97-AF65-F5344CB8AC3E}">
        <p14:creationId xmlns:p14="http://schemas.microsoft.com/office/powerpoint/2010/main" val="87327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6" y="753229"/>
            <a:ext cx="9820358" cy="1080937"/>
          </a:xfrm>
        </p:spPr>
        <p:txBody>
          <a:bodyPr>
            <a:normAutofit/>
          </a:bodyPr>
          <a:lstStyle/>
          <a:p>
            <a:r>
              <a:rPr lang="en-US" sz="4000" dirty="0"/>
              <a:t>Unemployment Insurance Benefits</a:t>
            </a:r>
          </a:p>
        </p:txBody>
      </p:sp>
      <p:sp>
        <p:nvSpPr>
          <p:cNvPr id="3" name="Text Placeholder 2"/>
          <p:cNvSpPr>
            <a:spLocks noGrp="1"/>
          </p:cNvSpPr>
          <p:nvPr>
            <p:ph type="body" idx="1"/>
          </p:nvPr>
        </p:nvSpPr>
        <p:spPr>
          <a:xfrm>
            <a:off x="540326" y="2199823"/>
            <a:ext cx="11860306" cy="702444"/>
          </a:xfrm>
        </p:spPr>
        <p:txBody>
          <a:bodyPr>
            <a:noAutofit/>
          </a:bodyPr>
          <a:lstStyle/>
          <a:p>
            <a:r>
              <a:rPr lang="en-US" sz="3000" dirty="0">
                <a:solidFill>
                  <a:schemeClr val="accent1"/>
                </a:solidFill>
                <a:latin typeface="+mj-lt"/>
              </a:rPr>
              <a:t>Funded by employer taxes and limited in duration.</a:t>
            </a:r>
          </a:p>
        </p:txBody>
      </p:sp>
      <p:sp>
        <p:nvSpPr>
          <p:cNvPr id="4" name="Content Placeholder 3"/>
          <p:cNvSpPr>
            <a:spLocks noGrp="1"/>
          </p:cNvSpPr>
          <p:nvPr>
            <p:ph sz="half" idx="2"/>
          </p:nvPr>
        </p:nvSpPr>
        <p:spPr>
          <a:xfrm>
            <a:off x="540326" y="3050274"/>
            <a:ext cx="11130742" cy="2906178"/>
          </a:xfrm>
        </p:spPr>
        <p:txBody>
          <a:bodyPr>
            <a:normAutofit/>
          </a:bodyPr>
          <a:lstStyle/>
          <a:p>
            <a:r>
              <a:rPr lang="en-US" sz="2600" dirty="0">
                <a:solidFill>
                  <a:schemeClr val="bg2"/>
                </a:solidFill>
                <a:latin typeface="+mj-lt"/>
              </a:rPr>
              <a:t>Benefits are limited in duration and require three documented job searches per week. Record and keep your </a:t>
            </a:r>
            <a:r>
              <a:rPr lang="en-US" sz="2600" dirty="0">
                <a:solidFill>
                  <a:schemeClr val="bg1"/>
                </a:solidFill>
                <a:latin typeface="+mj-lt"/>
                <a:hlinkClick r:id="rId3"/>
              </a:rPr>
              <a:t>job search log</a:t>
            </a:r>
            <a:r>
              <a:rPr lang="en-US" sz="2600" dirty="0">
                <a:solidFill>
                  <a:schemeClr val="bg2"/>
                </a:solidFill>
                <a:latin typeface="+mj-lt"/>
              </a:rPr>
              <a:t>.</a:t>
            </a:r>
          </a:p>
          <a:p>
            <a:r>
              <a:rPr lang="en-US" sz="2600" dirty="0">
                <a:solidFill>
                  <a:schemeClr val="bg2"/>
                </a:solidFill>
                <a:latin typeface="+mj-lt"/>
              </a:rPr>
              <a:t>If your claim is denied, you have the right to appeal. </a:t>
            </a:r>
          </a:p>
          <a:p>
            <a:r>
              <a:rPr lang="en-US" sz="2600" dirty="0">
                <a:solidFill>
                  <a:schemeClr val="bg2"/>
                </a:solidFill>
                <a:latin typeface="+mj-lt"/>
              </a:rPr>
              <a:t>You need to submit a weekly claim for each week you wish to receive benefits.</a:t>
            </a:r>
          </a:p>
          <a:p>
            <a:endParaRPr lang="en-US" dirty="0">
              <a:solidFill>
                <a:schemeClr val="bg2"/>
              </a:solidFill>
              <a:latin typeface="+mj-lt"/>
            </a:endParaRPr>
          </a:p>
        </p:txBody>
      </p:sp>
      <p:sp>
        <p:nvSpPr>
          <p:cNvPr id="5" name="Footer Placeholder 4">
            <a:extLst>
              <a:ext uri="{FF2B5EF4-FFF2-40B4-BE49-F238E27FC236}">
                <a16:creationId xmlns:a16="http://schemas.microsoft.com/office/drawing/2014/main" id="{423717ED-3D57-EF51-BBD4-05D2247F8ACE}"/>
              </a:ext>
            </a:extLst>
          </p:cNvPr>
          <p:cNvSpPr>
            <a:spLocks noGrp="1"/>
          </p:cNvSpPr>
          <p:nvPr>
            <p:ph type="ftr" sz="quarter" idx="11"/>
          </p:nvPr>
        </p:nvSpPr>
        <p:spPr/>
        <p:txBody>
          <a:bodyPr/>
          <a:lstStyle/>
          <a:p>
            <a:pPr defTabSz="457200"/>
            <a:r>
              <a:rPr lang="en-US" dirty="0">
                <a:solidFill>
                  <a:schemeClr val="bg1"/>
                </a:solidFill>
                <a:latin typeface="+mj-lt"/>
              </a:rPr>
              <a:t>7</a:t>
            </a:r>
          </a:p>
        </p:txBody>
      </p:sp>
    </p:spTree>
    <p:extLst>
      <p:ext uri="{BB962C8B-B14F-4D97-AF65-F5344CB8AC3E}">
        <p14:creationId xmlns:p14="http://schemas.microsoft.com/office/powerpoint/2010/main" val="242690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6" y="753229"/>
            <a:ext cx="9820358" cy="1080937"/>
          </a:xfrm>
        </p:spPr>
        <p:txBody>
          <a:bodyPr>
            <a:normAutofit/>
          </a:bodyPr>
          <a:lstStyle/>
          <a:p>
            <a:r>
              <a:rPr lang="en-US" sz="4000" dirty="0"/>
              <a:t>Unemployment Insurance Eligibility</a:t>
            </a:r>
          </a:p>
        </p:txBody>
      </p:sp>
      <p:sp>
        <p:nvSpPr>
          <p:cNvPr id="3" name="Text Placeholder 2"/>
          <p:cNvSpPr>
            <a:spLocks noGrp="1"/>
          </p:cNvSpPr>
          <p:nvPr>
            <p:ph type="body" idx="1"/>
          </p:nvPr>
        </p:nvSpPr>
        <p:spPr>
          <a:xfrm>
            <a:off x="540326" y="2364119"/>
            <a:ext cx="11280371" cy="688224"/>
          </a:xfrm>
        </p:spPr>
        <p:txBody>
          <a:bodyPr>
            <a:noAutofit/>
          </a:bodyPr>
          <a:lstStyle/>
          <a:p>
            <a:r>
              <a:rPr lang="en-US" sz="3000" dirty="0">
                <a:solidFill>
                  <a:schemeClr val="accent1"/>
                </a:solidFill>
                <a:latin typeface="+mj-lt"/>
              </a:rPr>
              <a:t>Eligibility is based on employment history and the reason you are no longer working.</a:t>
            </a:r>
          </a:p>
        </p:txBody>
      </p:sp>
      <p:sp>
        <p:nvSpPr>
          <p:cNvPr id="4" name="Content Placeholder 3"/>
          <p:cNvSpPr>
            <a:spLocks noGrp="1"/>
          </p:cNvSpPr>
          <p:nvPr>
            <p:ph sz="half" idx="2"/>
          </p:nvPr>
        </p:nvSpPr>
        <p:spPr>
          <a:xfrm>
            <a:off x="540326" y="3080521"/>
            <a:ext cx="11130742" cy="2964800"/>
          </a:xfrm>
        </p:spPr>
        <p:txBody>
          <a:bodyPr>
            <a:noAutofit/>
          </a:bodyPr>
          <a:lstStyle/>
          <a:p>
            <a:pPr>
              <a:spcBef>
                <a:spcPts val="600"/>
              </a:spcBef>
            </a:pPr>
            <a:r>
              <a:rPr lang="en-US" dirty="0">
                <a:solidFill>
                  <a:schemeClr val="bg2"/>
                </a:solidFill>
                <a:latin typeface="+mj-lt"/>
              </a:rPr>
              <a:t>Eligibility includes:</a:t>
            </a:r>
          </a:p>
          <a:p>
            <a:pPr lvl="1">
              <a:spcBef>
                <a:spcPts val="600"/>
              </a:spcBef>
              <a:buFont typeface="Wingdings" panose="05000000000000000000" pitchFamily="2" charset="2"/>
              <a:buChar char="ü"/>
            </a:pPr>
            <a:r>
              <a:rPr lang="en-US" sz="2400" dirty="0">
                <a:solidFill>
                  <a:schemeClr val="bg2"/>
                </a:solidFill>
                <a:latin typeface="+mj-lt"/>
              </a:rPr>
              <a:t>680 hours of employment</a:t>
            </a:r>
          </a:p>
          <a:p>
            <a:pPr lvl="1">
              <a:spcBef>
                <a:spcPts val="600"/>
              </a:spcBef>
              <a:buFont typeface="Wingdings" panose="05000000000000000000" pitchFamily="2" charset="2"/>
              <a:buChar char="ü"/>
            </a:pPr>
            <a:r>
              <a:rPr lang="en-US" sz="2400" dirty="0">
                <a:solidFill>
                  <a:schemeClr val="bg2"/>
                </a:solidFill>
                <a:latin typeface="+mj-lt"/>
              </a:rPr>
              <a:t>Wages in Washington State or with a combination of other states</a:t>
            </a:r>
          </a:p>
          <a:p>
            <a:pPr lvl="1">
              <a:spcBef>
                <a:spcPts val="600"/>
              </a:spcBef>
              <a:buFont typeface="Wingdings" panose="05000000000000000000" pitchFamily="2" charset="2"/>
              <a:buChar char="ü"/>
            </a:pPr>
            <a:r>
              <a:rPr lang="en-US" sz="2400" dirty="0">
                <a:solidFill>
                  <a:schemeClr val="bg2"/>
                </a:solidFill>
                <a:latin typeface="+mj-lt"/>
              </a:rPr>
              <a:t>Unemployed through no fault of your own</a:t>
            </a:r>
          </a:p>
          <a:p>
            <a:pPr lvl="1">
              <a:spcBef>
                <a:spcPts val="600"/>
              </a:spcBef>
              <a:buFont typeface="Wingdings" panose="05000000000000000000" pitchFamily="2" charset="2"/>
              <a:buChar char="ü"/>
            </a:pPr>
            <a:r>
              <a:rPr lang="en-US" sz="2400" dirty="0">
                <a:solidFill>
                  <a:schemeClr val="bg2"/>
                </a:solidFill>
                <a:latin typeface="+mj-lt"/>
              </a:rPr>
              <a:t>Being able and available for full time work</a:t>
            </a:r>
          </a:p>
          <a:p>
            <a:pPr>
              <a:spcBef>
                <a:spcPts val="600"/>
              </a:spcBef>
            </a:pPr>
            <a:r>
              <a:rPr lang="en-US" dirty="0">
                <a:solidFill>
                  <a:schemeClr val="bg2"/>
                </a:solidFill>
                <a:latin typeface="+mj-lt"/>
              </a:rPr>
              <a:t>For more information, go </a:t>
            </a:r>
            <a:r>
              <a:rPr lang="en-US" dirty="0">
                <a:solidFill>
                  <a:srgbClr val="0070C0"/>
                </a:solidFill>
                <a:latin typeface="+mj-lt"/>
                <a:hlinkClick r:id="rId3">
                  <a:extLst>
                    <a:ext uri="{A12FA001-AC4F-418D-AE19-62706E023703}">
                      <ahyp:hlinkClr xmlns:ahyp="http://schemas.microsoft.com/office/drawing/2018/hyperlinkcolor" val="tx"/>
                    </a:ext>
                  </a:extLst>
                </a:hlinkClick>
              </a:rPr>
              <a:t>online</a:t>
            </a:r>
            <a:r>
              <a:rPr lang="en-US" dirty="0">
                <a:solidFill>
                  <a:schemeClr val="bg2"/>
                </a:solidFill>
                <a:latin typeface="+mj-lt"/>
              </a:rPr>
              <a:t>.</a:t>
            </a:r>
          </a:p>
        </p:txBody>
      </p:sp>
      <p:sp>
        <p:nvSpPr>
          <p:cNvPr id="5" name="Footer Placeholder 4">
            <a:extLst>
              <a:ext uri="{FF2B5EF4-FFF2-40B4-BE49-F238E27FC236}">
                <a16:creationId xmlns:a16="http://schemas.microsoft.com/office/drawing/2014/main" id="{BACC569C-E9EF-E7CD-2697-116050A2394E}"/>
              </a:ext>
            </a:extLst>
          </p:cNvPr>
          <p:cNvSpPr>
            <a:spLocks noGrp="1"/>
          </p:cNvSpPr>
          <p:nvPr>
            <p:ph type="ftr" sz="quarter" idx="11"/>
          </p:nvPr>
        </p:nvSpPr>
        <p:spPr/>
        <p:txBody>
          <a:bodyPr/>
          <a:lstStyle/>
          <a:p>
            <a:pPr defTabSz="457200"/>
            <a:r>
              <a:rPr lang="en-US" dirty="0">
                <a:solidFill>
                  <a:schemeClr val="bg1"/>
                </a:solidFill>
                <a:latin typeface="+mj-lt"/>
              </a:rPr>
              <a:t>8</a:t>
            </a:r>
          </a:p>
        </p:txBody>
      </p:sp>
    </p:spTree>
    <p:extLst>
      <p:ext uri="{BB962C8B-B14F-4D97-AF65-F5344CB8AC3E}">
        <p14:creationId xmlns:p14="http://schemas.microsoft.com/office/powerpoint/2010/main" val="3839640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53229"/>
            <a:ext cx="9820358" cy="1080937"/>
          </a:xfrm>
        </p:spPr>
        <p:txBody>
          <a:bodyPr>
            <a:noAutofit/>
          </a:bodyPr>
          <a:lstStyle/>
          <a:p>
            <a:r>
              <a:rPr lang="en-US" sz="4000" dirty="0"/>
              <a:t>Application process</a:t>
            </a:r>
          </a:p>
        </p:txBody>
      </p:sp>
      <p:sp>
        <p:nvSpPr>
          <p:cNvPr id="3" name="Text Placeholder 2"/>
          <p:cNvSpPr>
            <a:spLocks noGrp="1"/>
          </p:cNvSpPr>
          <p:nvPr>
            <p:ph type="body" idx="1"/>
          </p:nvPr>
        </p:nvSpPr>
        <p:spPr>
          <a:xfrm>
            <a:off x="540327" y="2074142"/>
            <a:ext cx="10764982" cy="1354858"/>
          </a:xfrm>
        </p:spPr>
        <p:txBody>
          <a:bodyPr>
            <a:noAutofit/>
          </a:bodyPr>
          <a:lstStyle/>
          <a:p>
            <a:r>
              <a:rPr lang="en-US" sz="3000" dirty="0">
                <a:latin typeface="+mj-lt"/>
              </a:rPr>
              <a:t>The fastest way to apply is online. You can file by phone, but you might experience long wait times.</a:t>
            </a:r>
            <a:endParaRPr lang="en-US" sz="3000" dirty="0">
              <a:solidFill>
                <a:schemeClr val="accent1"/>
              </a:solidFill>
              <a:latin typeface="+mj-lt"/>
            </a:endParaRPr>
          </a:p>
        </p:txBody>
      </p:sp>
      <p:sp>
        <p:nvSpPr>
          <p:cNvPr id="4" name="Content Placeholder 3"/>
          <p:cNvSpPr>
            <a:spLocks noGrp="1"/>
          </p:cNvSpPr>
          <p:nvPr>
            <p:ph sz="half" idx="2"/>
          </p:nvPr>
        </p:nvSpPr>
        <p:spPr>
          <a:xfrm>
            <a:off x="540327" y="3642610"/>
            <a:ext cx="11130742" cy="2737507"/>
          </a:xfrm>
        </p:spPr>
        <p:txBody>
          <a:bodyPr>
            <a:noAutofit/>
          </a:bodyPr>
          <a:lstStyle/>
          <a:p>
            <a:r>
              <a:rPr lang="en-US" dirty="0">
                <a:solidFill>
                  <a:schemeClr val="bg2"/>
                </a:solidFill>
                <a:latin typeface="+mj-lt"/>
              </a:rPr>
              <a:t>If you don’t already have one, create your  </a:t>
            </a:r>
            <a:r>
              <a:rPr lang="en-US" dirty="0">
                <a:solidFill>
                  <a:srgbClr val="0070C0"/>
                </a:solidFill>
                <a:latin typeface="+mj-lt"/>
                <a:hlinkClick r:id="rId3">
                  <a:extLst>
                    <a:ext uri="{A12FA001-AC4F-418D-AE19-62706E023703}">
                      <ahyp:hlinkClr xmlns:ahyp="http://schemas.microsoft.com/office/drawing/2018/hyperlinkcolor" val="tx"/>
                    </a:ext>
                  </a:extLst>
                </a:hlinkClick>
              </a:rPr>
              <a:t>Secure Access Washington (SAW) account</a:t>
            </a:r>
            <a:r>
              <a:rPr lang="en-US" dirty="0">
                <a:solidFill>
                  <a:schemeClr val="bg2"/>
                </a:solidFill>
                <a:latin typeface="+mj-lt"/>
              </a:rPr>
              <a:t>.</a:t>
            </a:r>
          </a:p>
          <a:p>
            <a:r>
              <a:rPr lang="en-US" sz="2400" dirty="0">
                <a:solidFill>
                  <a:schemeClr val="bg2"/>
                </a:solidFill>
                <a:latin typeface="+mj-lt"/>
              </a:rPr>
              <a:t>Go online to see what </a:t>
            </a:r>
            <a:r>
              <a:rPr lang="en-US" sz="2400" dirty="0">
                <a:solidFill>
                  <a:srgbClr val="0070C0"/>
                </a:solidFill>
                <a:latin typeface="+mj-lt"/>
                <a:hlinkClick r:id="rId4">
                  <a:extLst>
                    <a:ext uri="{A12FA001-AC4F-418D-AE19-62706E023703}">
                      <ahyp:hlinkClr xmlns:ahyp="http://schemas.microsoft.com/office/drawing/2018/hyperlinkcolor" val="tx"/>
                    </a:ext>
                  </a:extLst>
                </a:hlinkClick>
              </a:rPr>
              <a:t>information</a:t>
            </a:r>
            <a:r>
              <a:rPr lang="en-US" sz="2400" dirty="0">
                <a:solidFill>
                  <a:schemeClr val="bg2"/>
                </a:solidFill>
                <a:latin typeface="+mj-lt"/>
              </a:rPr>
              <a:t> you will need to apply.</a:t>
            </a:r>
          </a:p>
        </p:txBody>
      </p:sp>
      <p:sp>
        <p:nvSpPr>
          <p:cNvPr id="5" name="Footer Placeholder 4">
            <a:extLst>
              <a:ext uri="{FF2B5EF4-FFF2-40B4-BE49-F238E27FC236}">
                <a16:creationId xmlns:a16="http://schemas.microsoft.com/office/drawing/2014/main" id="{4C26E061-A496-4FF1-101B-857384E7C551}"/>
              </a:ext>
            </a:extLst>
          </p:cNvPr>
          <p:cNvSpPr>
            <a:spLocks noGrp="1"/>
          </p:cNvSpPr>
          <p:nvPr>
            <p:ph type="ftr" sz="quarter" idx="11"/>
          </p:nvPr>
        </p:nvSpPr>
        <p:spPr/>
        <p:txBody>
          <a:bodyPr/>
          <a:lstStyle/>
          <a:p>
            <a:pPr defTabSz="457200"/>
            <a:r>
              <a:rPr lang="en-US" dirty="0">
                <a:solidFill>
                  <a:schemeClr val="bg1"/>
                </a:solidFill>
                <a:latin typeface="+mj-lt"/>
              </a:rPr>
              <a:t>9</a:t>
            </a:r>
          </a:p>
        </p:txBody>
      </p:sp>
    </p:spTree>
    <p:extLst>
      <p:ext uri="{BB962C8B-B14F-4D97-AF65-F5344CB8AC3E}">
        <p14:creationId xmlns:p14="http://schemas.microsoft.com/office/powerpoint/2010/main" val="3192389077"/>
      </p:ext>
    </p:extLst>
  </p:cSld>
  <p:clrMapOvr>
    <a:masterClrMapping/>
  </p:clrMapOvr>
</p:sld>
</file>

<file path=ppt/theme/theme1.xml><?xml version="1.0" encoding="utf-8"?>
<a:theme xmlns:a="http://schemas.openxmlformats.org/drawingml/2006/main" name="Berlin">
  <a:themeElements>
    <a:clrScheme name="WS Custom Colors">
      <a:dk1>
        <a:sysClr val="windowText" lastClr="000000"/>
      </a:dk1>
      <a:lt1>
        <a:sysClr val="window" lastClr="FFFFFF"/>
      </a:lt1>
      <a:dk2>
        <a:srgbClr val="54534A"/>
      </a:dk2>
      <a:lt2>
        <a:srgbClr val="939598"/>
      </a:lt2>
      <a:accent1>
        <a:srgbClr val="06456A"/>
      </a:accent1>
      <a:accent2>
        <a:srgbClr val="569BBE"/>
      </a:accent2>
      <a:accent3>
        <a:srgbClr val="FDB913"/>
      </a:accent3>
      <a:accent4>
        <a:srgbClr val="939598"/>
      </a:accent4>
      <a:accent5>
        <a:srgbClr val="234093"/>
      </a:accent5>
      <a:accent6>
        <a:srgbClr val="C7202E"/>
      </a:accent6>
      <a:hlink>
        <a:srgbClr val="569BBE"/>
      </a:hlink>
      <a:folHlink>
        <a:srgbClr val="06456A"/>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3351</TotalTime>
  <Words>1946</Words>
  <Application>Microsoft Office PowerPoint</Application>
  <PresentationFormat>Widescreen</PresentationFormat>
  <Paragraphs>204</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vt:lpstr>
      <vt:lpstr>Berlin</vt:lpstr>
      <vt:lpstr>Layoff Information Session: Getting Back to Work</vt:lpstr>
      <vt:lpstr>Welcome</vt:lpstr>
      <vt:lpstr>Agenda</vt:lpstr>
      <vt:lpstr>PowerPoint Presentation</vt:lpstr>
      <vt:lpstr>What is WorkSource?</vt:lpstr>
      <vt:lpstr>Unemployment Insurance Benefits</vt:lpstr>
      <vt:lpstr>Unemployment Insurance Benefits</vt:lpstr>
      <vt:lpstr>Unemployment Insurance Eligibility</vt:lpstr>
      <vt:lpstr>Application process</vt:lpstr>
      <vt:lpstr>How to apply by phone</vt:lpstr>
      <vt:lpstr>When to file the initial application</vt:lpstr>
      <vt:lpstr>File weekly for benefits</vt:lpstr>
      <vt:lpstr>When to file weekly claims</vt:lpstr>
      <vt:lpstr>Payment of benefits</vt:lpstr>
      <vt:lpstr>What income is reportable?</vt:lpstr>
      <vt:lpstr>How long is my unemployment claim?</vt:lpstr>
      <vt:lpstr>Job search is required!</vt:lpstr>
      <vt:lpstr>Job search log</vt:lpstr>
      <vt:lpstr>Additional assistance</vt:lpstr>
      <vt:lpstr>Health insurance</vt:lpstr>
      <vt:lpstr>Health insurance</vt:lpstr>
      <vt:lpstr>A “Dislocated Worker”</vt:lpstr>
      <vt:lpstr>Worker retraining</vt:lpstr>
      <vt:lpstr>Commissioner Approved Training (CAT)</vt:lpstr>
      <vt:lpstr>What is Trade Adjustment Assistance?</vt:lpstr>
      <vt:lpstr>WSLC</vt:lpstr>
      <vt:lpstr>Local Rapid Response contacts:</vt:lpstr>
      <vt:lpstr>Survey</vt:lpstr>
      <vt:lpstr>Wrap up</vt:lpstr>
    </vt:vector>
  </TitlesOfParts>
  <Company>ESD - 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Pearson, Chad M (ESD)</dc:creator>
  <cp:lastModifiedBy>Linehan, Richard (ESD)</cp:lastModifiedBy>
  <cp:revision>127</cp:revision>
  <cp:lastPrinted>2019-10-16T16:50:07Z</cp:lastPrinted>
  <dcterms:created xsi:type="dcterms:W3CDTF">2018-05-09T15:54:34Z</dcterms:created>
  <dcterms:modified xsi:type="dcterms:W3CDTF">2023-08-23T14:39:25Z</dcterms:modified>
</cp:coreProperties>
</file>